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0"/>
  </p:notesMasterIdLst>
  <p:sldIdLst>
    <p:sldId id="256" r:id="rId2"/>
    <p:sldId id="293" r:id="rId3"/>
    <p:sldId id="294" r:id="rId4"/>
    <p:sldId id="295" r:id="rId5"/>
    <p:sldId id="296" r:id="rId6"/>
    <p:sldId id="298" r:id="rId7"/>
    <p:sldId id="297" r:id="rId8"/>
    <p:sldId id="299" r:id="rId9"/>
    <p:sldId id="301" r:id="rId10"/>
    <p:sldId id="345" r:id="rId11"/>
    <p:sldId id="302" r:id="rId12"/>
    <p:sldId id="303" r:id="rId13"/>
    <p:sldId id="304" r:id="rId14"/>
    <p:sldId id="305" r:id="rId15"/>
    <p:sldId id="306" r:id="rId16"/>
    <p:sldId id="307" r:id="rId17"/>
    <p:sldId id="352" r:id="rId18"/>
    <p:sldId id="346" r:id="rId19"/>
  </p:sldIdLst>
  <p:sldSz cx="9144000" cy="6858000" type="screen4x3"/>
  <p:notesSz cx="6858000" cy="9144000"/>
  <p:defaultTextStyle>
    <a:defPPr>
      <a:defRPr lang="zh-CN"/>
    </a:defPPr>
    <a:lvl1pPr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312" autoAdjust="0"/>
  </p:normalViewPr>
  <p:slideViewPr>
    <p:cSldViewPr>
      <p:cViewPr varScale="1">
        <p:scale>
          <a:sx n="72" d="100"/>
          <a:sy n="72" d="100"/>
        </p:scale>
        <p:origin x="169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8002" name="页眉占位符 128001">
            <a:extLst>
              <a:ext uri="{FF2B5EF4-FFF2-40B4-BE49-F238E27FC236}">
                <a16:creationId xmlns:a16="http://schemas.microsoft.com/office/drawing/2014/main" id="{7AFF4737-A4B9-47A7-9009-D4E97B16FC66}"/>
              </a:ext>
            </a:extLst>
          </p:cNvPr>
          <p:cNvSpPr>
            <a:spLocks noGrp="1"/>
          </p:cNvSpPr>
          <p:nvPr>
            <p:ph type="hdr" sz="quarter"/>
          </p:nvPr>
        </p:nvSpPr>
        <p:spPr>
          <a:xfrm>
            <a:off x="0" y="0"/>
            <a:ext cx="2971800" cy="457200"/>
          </a:xfrm>
          <a:prstGeom prst="rect">
            <a:avLst/>
          </a:prstGeom>
          <a:noFill/>
          <a:ln w="9525">
            <a:noFill/>
          </a:ln>
        </p:spPr>
        <p:txBody>
          <a:bodyPr/>
          <a:lstStyle>
            <a:lvl1pPr eaLnBrk="1" hangingPunct="1">
              <a:spcBef>
                <a:spcPct val="20000"/>
              </a:spcBef>
              <a:defRPr sz="1200" noProof="1"/>
            </a:lvl1pPr>
          </a:lstStyle>
          <a:p>
            <a:pPr>
              <a:defRPr/>
            </a:pPr>
            <a:endParaRPr lang="zh-CN" altLang="en-US"/>
          </a:p>
        </p:txBody>
      </p:sp>
      <p:sp>
        <p:nvSpPr>
          <p:cNvPr id="128003" name="日期占位符 128002">
            <a:extLst>
              <a:ext uri="{FF2B5EF4-FFF2-40B4-BE49-F238E27FC236}">
                <a16:creationId xmlns:a16="http://schemas.microsoft.com/office/drawing/2014/main" id="{66513A1C-480E-4DB7-B876-5E5F103A6EB8}"/>
              </a:ext>
            </a:extLst>
          </p:cNvPr>
          <p:cNvSpPr>
            <a:spLocks noGrp="1"/>
          </p:cNvSpPr>
          <p:nvPr>
            <p:ph type="dt" idx="1"/>
          </p:nvPr>
        </p:nvSpPr>
        <p:spPr>
          <a:xfrm>
            <a:off x="3884613" y="0"/>
            <a:ext cx="2971800" cy="457200"/>
          </a:xfrm>
          <a:prstGeom prst="rect">
            <a:avLst/>
          </a:prstGeom>
          <a:noFill/>
          <a:ln w="9525">
            <a:noFill/>
          </a:ln>
        </p:spPr>
        <p:txBody>
          <a:bodyPr/>
          <a:lstStyle>
            <a:lvl1pPr algn="r" eaLnBrk="1" hangingPunct="1">
              <a:spcBef>
                <a:spcPct val="20000"/>
              </a:spcBef>
              <a:defRPr sz="1200" noProof="1"/>
            </a:lvl1pPr>
          </a:lstStyle>
          <a:p>
            <a:pPr>
              <a:defRPr/>
            </a:pPr>
            <a:endParaRPr lang="zh-CN" altLang="en-US"/>
          </a:p>
        </p:txBody>
      </p:sp>
      <p:sp>
        <p:nvSpPr>
          <p:cNvPr id="3076" name="幻灯片图像占位符 128003">
            <a:extLst>
              <a:ext uri="{FF2B5EF4-FFF2-40B4-BE49-F238E27FC236}">
                <a16:creationId xmlns:a16="http://schemas.microsoft.com/office/drawing/2014/main" id="{B8CDFBF4-0177-44D8-864F-DA6860BAC5DF}"/>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文本占位符 128004">
            <a:extLst>
              <a:ext uri="{FF2B5EF4-FFF2-40B4-BE49-F238E27FC236}">
                <a16:creationId xmlns:a16="http://schemas.microsoft.com/office/drawing/2014/main" id="{E62BF497-54E3-4355-B82C-6B2813F3373F}"/>
              </a:ext>
            </a:extLst>
          </p:cNvPr>
          <p:cNvSpPr>
            <a:spLocks noGrp="1" noChangeArrowheads="1"/>
          </p:cNvSpPr>
          <p:nvPr>
            <p:ph type="body" sz="quarter" idx="4294967295"/>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8006" name="页脚占位符 128005">
            <a:extLst>
              <a:ext uri="{FF2B5EF4-FFF2-40B4-BE49-F238E27FC236}">
                <a16:creationId xmlns:a16="http://schemas.microsoft.com/office/drawing/2014/main" id="{23AD541F-30B1-4D60-9083-C5EE855FDA72}"/>
              </a:ext>
            </a:extLst>
          </p:cNvPr>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spcBef>
                <a:spcPct val="20000"/>
              </a:spcBef>
              <a:defRPr sz="1200" noProof="1"/>
            </a:lvl1pPr>
          </a:lstStyle>
          <a:p>
            <a:pPr>
              <a:defRPr/>
            </a:pPr>
            <a:endParaRPr lang="zh-CN" altLang="en-US"/>
          </a:p>
        </p:txBody>
      </p:sp>
      <p:sp>
        <p:nvSpPr>
          <p:cNvPr id="128007" name="灯片编号占位符 128006">
            <a:extLst>
              <a:ext uri="{FF2B5EF4-FFF2-40B4-BE49-F238E27FC236}">
                <a16:creationId xmlns:a16="http://schemas.microsoft.com/office/drawing/2014/main" id="{55C731C6-6272-47B8-887A-48ACE7F0284E}"/>
              </a:ext>
            </a:extLst>
          </p:cNvPr>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spcBef>
                <a:spcPct val="20000"/>
              </a:spcBef>
              <a:defRPr sz="1200"/>
            </a:lvl1pPr>
          </a:lstStyle>
          <a:p>
            <a:pPr>
              <a:defRPr/>
            </a:pPr>
            <a:fld id="{902465F5-2D50-40D8-B029-C362F560770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69EF4B5F-571E-4F89-AFB4-2BF88826DF92}"/>
              </a:ext>
            </a:extLst>
          </p:cNvPr>
          <p:cNvSpPr>
            <a:spLocks noGrp="1" noRot="1" noChangeAspect="1" noChangeArrowheads="1" noTextEdit="1"/>
          </p:cNvSpPr>
          <p:nvPr>
            <p:ph type="sldImg" idx="4294967295"/>
          </p:nvPr>
        </p:nvSpPr>
        <p:spPr>
          <a:ln/>
        </p:spPr>
      </p:sp>
      <p:sp>
        <p:nvSpPr>
          <p:cNvPr id="11267" name="文本占位符 2">
            <a:extLst>
              <a:ext uri="{FF2B5EF4-FFF2-40B4-BE49-F238E27FC236}">
                <a16:creationId xmlns:a16="http://schemas.microsoft.com/office/drawing/2014/main" id="{D0B71BFD-E450-4DE7-A620-8E2507759D82}"/>
              </a:ext>
            </a:extLst>
          </p:cNvPr>
          <p:cNvSpPr>
            <a:spLocks noGrp="1" noChangeArrowheads="1"/>
          </p:cNvSpPr>
          <p:nvPr>
            <p:ph type="body" idx="4294967295"/>
          </p:nvPr>
        </p:nvSpPr>
        <p:spPr/>
        <p:txBody>
          <a:bodyPr/>
          <a:lstStyle/>
          <a:p>
            <a:pPr eaLnBrk="1" hangingPunct="1"/>
            <a:r>
              <a:rPr lang="zh-CN" altLang="en-US"/>
              <a:t>高斯混合模型--GMM（Gaussian Mixture Model）</a:t>
            </a:r>
          </a:p>
          <a:p>
            <a:pPr eaLnBrk="1" hangingPunct="1"/>
            <a:endParaRPr lang="zh-CN" altLang="en-US"/>
          </a:p>
          <a:p>
            <a:pPr eaLnBrk="1" hangingPunct="1"/>
            <a:r>
              <a:rPr lang="zh-CN" altLang="en-US"/>
              <a:t>受限玻尔兹曼机（英语：restricted Boltzmann machine, RBM）是一种可通过输入数据集学习概率分布的随机生成神经网络。</a:t>
            </a:r>
          </a:p>
          <a:p>
            <a:pPr eaLnBrk="1" hangingPunct="1"/>
            <a:endParaRPr lang="zh-CN" altLang="en-US"/>
          </a:p>
          <a:p>
            <a:pPr eaLnBrk="1" hangingPunct="1"/>
            <a:r>
              <a:rPr lang="zh-CN" altLang="en-US"/>
              <a:t>交叉验证（Cross Validation）</a:t>
            </a:r>
          </a:p>
        </p:txBody>
      </p:sp>
      <p:sp>
        <p:nvSpPr>
          <p:cNvPr id="11268" name="灯片编号占位符 3">
            <a:extLst>
              <a:ext uri="{FF2B5EF4-FFF2-40B4-BE49-F238E27FC236}">
                <a16:creationId xmlns:a16="http://schemas.microsoft.com/office/drawing/2014/main" id="{1DFCA7AC-AB1F-4189-8F8A-A1650B2A3A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20000"/>
              </a:spcBef>
            </a:pPr>
            <a:fld id="{6C85B674-B27C-43F9-9272-9AF8DED9D50E}" type="slidenum">
              <a:rPr lang="zh-CN" altLang="en-US" smtClean="0">
                <a:latin typeface="Tahoma" panose="020B0604030504040204" pitchFamily="34" charset="0"/>
              </a:rPr>
              <a:pPr>
                <a:spcBef>
                  <a:spcPct val="20000"/>
                </a:spcBef>
              </a:pPr>
              <a:t>7</a:t>
            </a:fld>
            <a:endParaRPr lang="en-US" altLang="zh-CN">
              <a:latin typeface="Tahom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A278275E-89F2-49FE-85E5-7CB1DCB89103}"/>
              </a:ext>
            </a:extLst>
          </p:cNvPr>
          <p:cNvSpPr>
            <a:spLocks noGrp="1" noRot="1" noChangeAspect="1" noChangeArrowheads="1" noTextEdit="1"/>
          </p:cNvSpPr>
          <p:nvPr>
            <p:ph type="sldImg" idx="4294967295"/>
          </p:nvPr>
        </p:nvSpPr>
        <p:spPr>
          <a:ln/>
        </p:spPr>
      </p:sp>
      <p:sp>
        <p:nvSpPr>
          <p:cNvPr id="18435" name="文本占位符 2">
            <a:extLst>
              <a:ext uri="{FF2B5EF4-FFF2-40B4-BE49-F238E27FC236}">
                <a16:creationId xmlns:a16="http://schemas.microsoft.com/office/drawing/2014/main" id="{ECE2F255-55F4-43E9-A586-7D2B2D45B482}"/>
              </a:ext>
            </a:extLst>
          </p:cNvPr>
          <p:cNvSpPr>
            <a:spLocks noGrp="1" noChangeArrowheads="1"/>
          </p:cNvSpPr>
          <p:nvPr>
            <p:ph type="body" idx="4294967295"/>
          </p:nvPr>
        </p:nvSpPr>
        <p:spPr/>
        <p:txBody>
          <a:bodyPr/>
          <a:lstStyle/>
          <a:p>
            <a:pPr eaLnBrk="1" hangingPunct="1"/>
            <a:r>
              <a:rPr lang="zh-CN" altLang="en-US"/>
              <a:t>支持向量机（Support Vector Machine, SVM）是一类按监督学习方式对数据进行二元分类的广义线性分类器，其决策边界是对学习样本求解的最大边距超平面。</a:t>
            </a:r>
          </a:p>
          <a:p>
            <a:pPr eaLnBrk="1" hangingPunct="1"/>
            <a:r>
              <a:rPr lang="zh-CN" altLang="en-US"/>
              <a:t>SVM使用铰链损失函数计算经验风险并在求解系统中加入了正则化项以优化结构风险，是一个具有稀疏性和稳健性的分类器  。SVM可以通过核方法（kernel method）进行非线性分类，是常见的核学习（kernel learning）方法之一</a:t>
            </a:r>
          </a:p>
          <a:p>
            <a:pPr eaLnBrk="1" hangingPunct="1"/>
            <a:endParaRPr lang="zh-CN" altLang="en-US"/>
          </a:p>
          <a:p>
            <a:pPr eaLnBrk="1" hangingPunct="1"/>
            <a:r>
              <a:rPr lang="zh-CN" altLang="en-US"/>
              <a:t>提升方法（Boosting），是一种可以用来减小监督式学习中偏差的机器学习算法。面对的问题是迈可·肯斯（Michael Kearns）提出的：一组“弱学习者”的集合能否生成一个“强学习者”？弱学习者一般是指一个分类器，它的结果只比随机分类好一点点；强学习者指分类器的结果非常接近真值。大多数提升算法包括由迭代使用弱学习分类器组成，并将其结果加入一个最终的成强学习分类器。加入的过程中，通常根据它们的分类准确率给予不同的权重。加和弱学习者之后，数据通常会被重新加权，来强化对之前分类错误数据点的分类。</a:t>
            </a:r>
          </a:p>
          <a:p>
            <a:pPr eaLnBrk="1" hangingPunct="1"/>
            <a:r>
              <a:rPr lang="zh-CN" altLang="en-US"/>
              <a:t>某些学习器集成起来效果比单一的学习器效果好，就将这种类型的单一的学习器称为弱学习器。</a:t>
            </a:r>
          </a:p>
          <a:p>
            <a:pPr eaLnBrk="1" hangingPunct="1"/>
            <a:endParaRPr lang="zh-CN" altLang="en-US"/>
          </a:p>
          <a:p>
            <a:pPr eaLnBrk="1" hangingPunct="1"/>
            <a:endParaRPr lang="zh-CN" altLang="en-US"/>
          </a:p>
          <a:p>
            <a:pPr eaLnBrk="1" hangingPunct="1"/>
            <a:r>
              <a:rPr lang="zh-CN" altLang="en-US"/>
              <a:t>最大熵原理是一种选择随机变量统计特性最符合客观情况的准则，也称为最大信息原理。随机量的概率分布是很难测定的，一般只能测得其各种均值（如数学期望、方差等）或已知某些限定条件下的值（如峰值、取值个数等），符合测得这些值的分布可有多种、以至无穷多种，通常，其中有一种分布的熵最大。选用这种具有最大熵的分布作为该随机变量的分布，是一种有效的处理方法和准则。这种方法虽有一定的主观性，但可以认为是最符合客观情况的一种选择。在投资时常常讲不要把所有的鸡蛋放在一个篮子里，这样可以降低风险。在信息处理中，这个原理同样适用。在数学上，这个原理称为最大熵原理。</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p:txBody>
      </p:sp>
      <p:sp>
        <p:nvSpPr>
          <p:cNvPr id="18436" name="灯片编号占位符 3">
            <a:extLst>
              <a:ext uri="{FF2B5EF4-FFF2-40B4-BE49-F238E27FC236}">
                <a16:creationId xmlns:a16="http://schemas.microsoft.com/office/drawing/2014/main" id="{56653A2D-7436-461F-954F-3147A75065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20000"/>
              </a:spcBef>
            </a:pPr>
            <a:fld id="{C95CB665-2157-46EB-83ED-8B4CB04DB8A6}" type="slidenum">
              <a:rPr lang="zh-CN" altLang="en-US" smtClean="0">
                <a:latin typeface="Tahoma" panose="020B0604030504040204" pitchFamily="34" charset="0"/>
              </a:rPr>
              <a:pPr>
                <a:spcBef>
                  <a:spcPct val="20000"/>
                </a:spcBef>
              </a:pPr>
              <a:t>13</a:t>
            </a:fld>
            <a:endParaRPr lang="en-US" altLang="zh-CN">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34817">
            <a:extLst>
              <a:ext uri="{FF2B5EF4-FFF2-40B4-BE49-F238E27FC236}">
                <a16:creationId xmlns:a16="http://schemas.microsoft.com/office/drawing/2014/main" id="{BACB4D27-988B-42AA-BE56-29A76302421B}"/>
              </a:ext>
            </a:extLst>
          </p:cNvPr>
          <p:cNvGrpSpPr>
            <a:grpSpLocks/>
          </p:cNvGrpSpPr>
          <p:nvPr/>
        </p:nvGrpSpPr>
        <p:grpSpPr bwMode="auto">
          <a:xfrm>
            <a:off x="0" y="2438400"/>
            <a:ext cx="9009063" cy="1052513"/>
            <a:chOff x="0" y="1536"/>
            <a:chExt cx="5675" cy="663"/>
          </a:xfrm>
        </p:grpSpPr>
        <p:grpSp>
          <p:nvGrpSpPr>
            <p:cNvPr id="5" name="组合 34818">
              <a:extLst>
                <a:ext uri="{FF2B5EF4-FFF2-40B4-BE49-F238E27FC236}">
                  <a16:creationId xmlns:a16="http://schemas.microsoft.com/office/drawing/2014/main" id="{F24540D1-7E6A-4E34-B3EA-7FCE6B78B4F0}"/>
                </a:ext>
              </a:extLst>
            </p:cNvPr>
            <p:cNvGrpSpPr>
              <a:grpSpLocks/>
            </p:cNvGrpSpPr>
            <p:nvPr/>
          </p:nvGrpSpPr>
          <p:grpSpPr bwMode="auto">
            <a:xfrm>
              <a:off x="183" y="1604"/>
              <a:ext cx="448" cy="299"/>
              <a:chOff x="720" y="336"/>
              <a:chExt cx="624" cy="432"/>
            </a:xfrm>
          </p:grpSpPr>
          <p:sp>
            <p:nvSpPr>
              <p:cNvPr id="12" name="矩形 34819">
                <a:extLst>
                  <a:ext uri="{FF2B5EF4-FFF2-40B4-BE49-F238E27FC236}">
                    <a16:creationId xmlns:a16="http://schemas.microsoft.com/office/drawing/2014/main" id="{66F3866C-8873-4788-8A30-F517A6DB639F}"/>
                  </a:ext>
                </a:extLst>
              </p:cNvPr>
              <p:cNvSpPr>
                <a:spLocks noChangeArrowheads="1"/>
              </p:cNvSpPr>
              <p:nvPr/>
            </p:nvSpPr>
            <p:spPr bwMode="auto">
              <a:xfrm>
                <a:off x="720" y="336"/>
                <a:ext cx="384" cy="432"/>
              </a:xfrm>
              <a:prstGeom prst="rect">
                <a:avLst/>
              </a:prstGeom>
              <a:solidFill>
                <a:schemeClr val="folHlink"/>
              </a:soli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矩形 34820">
                <a:extLst>
                  <a:ext uri="{FF2B5EF4-FFF2-40B4-BE49-F238E27FC236}">
                    <a16:creationId xmlns:a16="http://schemas.microsoft.com/office/drawing/2014/main" id="{67FCECB6-9568-49AF-B2E3-F5CA7A7512D2}"/>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组合 34821">
              <a:extLst>
                <a:ext uri="{FF2B5EF4-FFF2-40B4-BE49-F238E27FC236}">
                  <a16:creationId xmlns:a16="http://schemas.microsoft.com/office/drawing/2014/main" id="{6BA5BC93-CAB7-4D68-BE0A-4A0FAF39F3BD}"/>
                </a:ext>
              </a:extLst>
            </p:cNvPr>
            <p:cNvGrpSpPr>
              <a:grpSpLocks/>
            </p:cNvGrpSpPr>
            <p:nvPr/>
          </p:nvGrpSpPr>
          <p:grpSpPr bwMode="auto">
            <a:xfrm>
              <a:off x="261" y="1870"/>
              <a:ext cx="465" cy="299"/>
              <a:chOff x="912" y="2640"/>
              <a:chExt cx="672" cy="432"/>
            </a:xfrm>
          </p:grpSpPr>
          <p:sp>
            <p:nvSpPr>
              <p:cNvPr id="10" name="矩形 34822">
                <a:extLst>
                  <a:ext uri="{FF2B5EF4-FFF2-40B4-BE49-F238E27FC236}">
                    <a16:creationId xmlns:a16="http://schemas.microsoft.com/office/drawing/2014/main" id="{E805806C-DB72-4A0B-862E-B172D981D051}"/>
                  </a:ext>
                </a:extLst>
              </p:cNvPr>
              <p:cNvSpPr>
                <a:spLocks noChangeArrowheads="1"/>
              </p:cNvSpPr>
              <p:nvPr/>
            </p:nvSpPr>
            <p:spPr bwMode="auto">
              <a:xfrm>
                <a:off x="912" y="2640"/>
                <a:ext cx="384" cy="432"/>
              </a:xfrm>
              <a:prstGeom prst="rect">
                <a:avLst/>
              </a:prstGeom>
              <a:solidFill>
                <a:schemeClr val="accent2"/>
              </a:soli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矩形 34823">
                <a:extLst>
                  <a:ext uri="{FF2B5EF4-FFF2-40B4-BE49-F238E27FC236}">
                    <a16:creationId xmlns:a16="http://schemas.microsoft.com/office/drawing/2014/main" id="{161AEB59-5E69-4559-958B-1A11EABD580C}"/>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矩形 34824">
              <a:extLst>
                <a:ext uri="{FF2B5EF4-FFF2-40B4-BE49-F238E27FC236}">
                  <a16:creationId xmlns:a16="http://schemas.microsoft.com/office/drawing/2014/main" id="{DD208E3B-02E8-4059-8730-FA3962834C0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矩形 34825">
              <a:extLst>
                <a:ext uri="{FF2B5EF4-FFF2-40B4-BE49-F238E27FC236}">
                  <a16:creationId xmlns:a16="http://schemas.microsoft.com/office/drawing/2014/main" id="{B1807770-F00D-44DA-B367-E820CD723737}"/>
                </a:ext>
              </a:extLst>
            </p:cNvPr>
            <p:cNvSpPr>
              <a:spLocks noChangeArrowheads="1"/>
            </p:cNvSpPr>
            <p:nvPr/>
          </p:nvSpPr>
          <p:spPr bwMode="auto">
            <a:xfrm>
              <a:off x="400" y="1536"/>
              <a:ext cx="20" cy="663"/>
            </a:xfrm>
            <a:prstGeom prst="rect">
              <a:avLst/>
            </a:prstGeom>
            <a:solidFill>
              <a:schemeClr val="bg2"/>
            </a:soli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矩形 34826">
              <a:extLst>
                <a:ext uri="{FF2B5EF4-FFF2-40B4-BE49-F238E27FC236}">
                  <a16:creationId xmlns:a16="http://schemas.microsoft.com/office/drawing/2014/main" id="{9647FCA4-956E-4050-BF87-42F58023CE73}"/>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34828" name="标题 34827"/>
          <p:cNvSpPr>
            <a:spLocks noGrp="1"/>
          </p:cNvSpPr>
          <p:nvPr>
            <p:ph type="ctrTitle"/>
          </p:nvPr>
        </p:nvSpPr>
        <p:spPr>
          <a:xfrm>
            <a:off x="990600" y="1676400"/>
            <a:ext cx="7772400" cy="1462088"/>
          </a:xfrm>
          <a:prstGeom prst="rect">
            <a:avLst/>
          </a:prstGeom>
          <a:noFill/>
          <a:ln w="9525">
            <a:noFill/>
          </a:ln>
        </p:spPr>
        <p:txBody>
          <a:bodyPr/>
          <a:lstStyle>
            <a:lvl1pPr lvl="0">
              <a:buClrTx/>
              <a:buSzTx/>
              <a:buFontTx/>
              <a:defRPr/>
            </a:lvl1pPr>
          </a:lstStyle>
          <a:p>
            <a:pPr lvl="0"/>
            <a:r>
              <a:rPr lang="zh-CN" altLang="en-US" noProof="1"/>
              <a:t>单击此处编辑母版标题样式</a:t>
            </a:r>
          </a:p>
        </p:txBody>
      </p:sp>
      <p:sp>
        <p:nvSpPr>
          <p:cNvPr id="34829" name="副标题 34828"/>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Clr>
                <a:schemeClr val="folHlink"/>
              </a:buClr>
              <a:buSzPct val="60000"/>
              <a:buFont typeface="Wingdings" panose="05000000000000000000" pitchFamily="2" charset="2"/>
              <a:buNone/>
              <a:defRPr/>
            </a:lvl1pPr>
            <a:lvl2pPr marL="457200" lvl="1" indent="0" algn="ctr">
              <a:buClr>
                <a:schemeClr val="hlink"/>
              </a:buClr>
              <a:buSzPct val="55000"/>
              <a:buFont typeface="Wingdings" panose="05000000000000000000" pitchFamily="2" charset="2"/>
              <a:buNone/>
              <a:defRPr/>
            </a:lvl2pPr>
            <a:lvl3pPr marL="914400" lvl="2" indent="0" algn="ctr">
              <a:buClr>
                <a:schemeClr val="folHlink"/>
              </a:buClr>
              <a:buSzPct val="50000"/>
              <a:buFont typeface="Wingdings" panose="05000000000000000000" pitchFamily="2" charset="2"/>
              <a:buNone/>
              <a:defRPr/>
            </a:lvl3pPr>
            <a:lvl4pPr marL="1371600" lvl="3" indent="0" algn="ctr">
              <a:buClr>
                <a:schemeClr val="accent2"/>
              </a:buClr>
              <a:buSzPct val="55000"/>
              <a:buFont typeface="Wingdings" panose="05000000000000000000" pitchFamily="2" charset="2"/>
              <a:buNone/>
              <a:defRPr/>
            </a:lvl4pPr>
            <a:lvl5pPr marL="1828800" lvl="4" indent="0" algn="ctr">
              <a:buClr>
                <a:schemeClr val="accent1"/>
              </a:buClr>
              <a:buSzPct val="50000"/>
              <a:buFont typeface="Wingdings" panose="05000000000000000000" pitchFamily="2" charset="2"/>
              <a:buNone/>
              <a:defRPr/>
            </a:lvl5pPr>
          </a:lstStyle>
          <a:p>
            <a:pPr lvl="0"/>
            <a:r>
              <a:rPr lang="zh-CN" altLang="en-US" noProof="1"/>
              <a:t>单击此处编辑母版副标题样式</a:t>
            </a:r>
          </a:p>
        </p:txBody>
      </p:sp>
      <p:sp>
        <p:nvSpPr>
          <p:cNvPr id="14" name="日期占位符 34829">
            <a:extLst>
              <a:ext uri="{FF2B5EF4-FFF2-40B4-BE49-F238E27FC236}">
                <a16:creationId xmlns:a16="http://schemas.microsoft.com/office/drawing/2014/main" id="{8687A767-E5C4-48D4-AACC-1BEFD501C10F}"/>
              </a:ext>
            </a:extLst>
          </p:cNvPr>
          <p:cNvSpPr>
            <a:spLocks noGrp="1"/>
          </p:cNvSpPr>
          <p:nvPr>
            <p:ph type="dt" sz="half" idx="10"/>
          </p:nvPr>
        </p:nvSpPr>
        <p:spPr>
          <a:xfrm>
            <a:off x="990600" y="6248400"/>
            <a:ext cx="1905000" cy="457200"/>
          </a:xfrm>
        </p:spPr>
        <p:txBody>
          <a:bodyPr/>
          <a:lstStyle>
            <a:lvl1pPr>
              <a:defRPr sz="1400">
                <a:solidFill>
                  <a:schemeClr val="bg2"/>
                </a:solidFill>
                <a:latin typeface="Tahoma" panose="020B0604030504040204" pitchFamily="34" charset="0"/>
              </a:defRPr>
            </a:lvl1pPr>
          </a:lstStyle>
          <a:p>
            <a:pPr>
              <a:defRPr/>
            </a:pPr>
            <a:fld id="{8B42343A-CD25-4694-8770-7582E23CA217}" type="datetime1">
              <a:rPr lang="zh-CN" altLang="en-US"/>
              <a:pPr>
                <a:defRPr/>
              </a:pPr>
              <a:t>2020/3/6</a:t>
            </a:fld>
            <a:endParaRPr lang="zh-CN" altLang="en-US">
              <a:latin typeface="Arial" panose="020B0604020202020204" pitchFamily="34" charset="0"/>
            </a:endParaRPr>
          </a:p>
        </p:txBody>
      </p:sp>
      <p:sp>
        <p:nvSpPr>
          <p:cNvPr id="15" name="页脚占位符 34830">
            <a:extLst>
              <a:ext uri="{FF2B5EF4-FFF2-40B4-BE49-F238E27FC236}">
                <a16:creationId xmlns:a16="http://schemas.microsoft.com/office/drawing/2014/main" id="{ECB4D46A-ED95-483B-BD4B-3B45F0A7EB0D}"/>
              </a:ext>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34831">
            <a:extLst>
              <a:ext uri="{FF2B5EF4-FFF2-40B4-BE49-F238E27FC236}">
                <a16:creationId xmlns:a16="http://schemas.microsoft.com/office/drawing/2014/main" id="{0AF604CD-4A66-4D60-950E-8F7287423F3B}"/>
              </a:ext>
            </a:extLst>
          </p:cNvPr>
          <p:cNvSpPr>
            <a:spLocks noGrp="1"/>
          </p:cNvSpPr>
          <p:nvPr>
            <p:ph type="sldNum" sz="quarter" idx="12"/>
          </p:nvPr>
        </p:nvSpPr>
        <p:spPr>
          <a:xfrm>
            <a:off x="6858000" y="6248400"/>
            <a:ext cx="1905000" cy="457200"/>
          </a:xfrm>
        </p:spPr>
        <p:txBody>
          <a:bodyPr/>
          <a:lstStyle>
            <a:lvl1pPr>
              <a:defRPr>
                <a:solidFill>
                  <a:schemeClr val="bg2"/>
                </a:solidFill>
              </a:defRPr>
            </a:lvl1pPr>
          </a:lstStyle>
          <a:p>
            <a:pPr>
              <a:defRPr/>
            </a:pPr>
            <a:fld id="{B5F6B282-F3C9-4FB6-AE1E-AC82EA5A452B}"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7612565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A487AB7A-CF9A-447B-8EFA-9689CD387A49}"/>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9C1A5151-73A3-400A-ABBF-07AFF85A58CC}"/>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1AD07D10-1898-40E6-9C2F-55445D6EE6CB}"/>
              </a:ext>
            </a:extLst>
          </p:cNvPr>
          <p:cNvSpPr>
            <a:spLocks noGrp="1"/>
          </p:cNvSpPr>
          <p:nvPr>
            <p:ph type="sldNum" sz="quarter" idx="12"/>
          </p:nvPr>
        </p:nvSpPr>
        <p:spPr>
          <a:ln/>
        </p:spPr>
        <p:txBody>
          <a:bodyPr/>
          <a:lstStyle>
            <a:lvl1pPr>
              <a:defRPr/>
            </a:lvl1pPr>
          </a:lstStyle>
          <a:p>
            <a:pPr>
              <a:defRPr/>
            </a:pPr>
            <a:fld id="{D296D8E3-0292-4224-A5A5-E45C08195B51}"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21807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40009"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7DC53EBF-BDA9-48B4-BF23-6D7C3AD493AB}"/>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0FF747A7-23D2-43ED-9508-537AA5A8C317}"/>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34245063-C067-4DAD-BB86-D6406088A7D1}"/>
              </a:ext>
            </a:extLst>
          </p:cNvPr>
          <p:cNvSpPr>
            <a:spLocks noGrp="1"/>
          </p:cNvSpPr>
          <p:nvPr>
            <p:ph type="sldNum" sz="quarter" idx="12"/>
          </p:nvPr>
        </p:nvSpPr>
        <p:spPr>
          <a:ln/>
        </p:spPr>
        <p:txBody>
          <a:bodyPr/>
          <a:lstStyle>
            <a:lvl1pPr>
              <a:defRPr/>
            </a:lvl1pPr>
          </a:lstStyle>
          <a:p>
            <a:pPr>
              <a:defRPr/>
            </a:pPr>
            <a:fld id="{C06D26B6-5D48-4676-8972-17E1485AFB67}"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801217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E1DFD678-F20F-4A83-A52B-71F56D854EE6}"/>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64A63AA4-4807-4514-BA55-686D3A3E92B7}"/>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6CAD9192-DD27-4240-A2FE-D429452E3940}"/>
              </a:ext>
            </a:extLst>
          </p:cNvPr>
          <p:cNvSpPr>
            <a:spLocks noGrp="1"/>
          </p:cNvSpPr>
          <p:nvPr>
            <p:ph type="sldNum" sz="quarter" idx="12"/>
          </p:nvPr>
        </p:nvSpPr>
        <p:spPr>
          <a:ln/>
        </p:spPr>
        <p:txBody>
          <a:bodyPr/>
          <a:lstStyle>
            <a:lvl1pPr>
              <a:defRPr/>
            </a:lvl1pPr>
          </a:lstStyle>
          <a:p>
            <a:pPr>
              <a:defRPr/>
            </a:pPr>
            <a:fld id="{BF71ECEF-9F46-4460-9410-489C85245E69}"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11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3802">
            <a:extLst>
              <a:ext uri="{FF2B5EF4-FFF2-40B4-BE49-F238E27FC236}">
                <a16:creationId xmlns:a16="http://schemas.microsoft.com/office/drawing/2014/main" id="{F796A197-6842-48FC-86C2-357D6C29AB3C}"/>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2BB9C840-931E-42CF-9C75-49B15E4344B1}"/>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F7772FC5-A20A-4517-8180-69E69DF7EABC}"/>
              </a:ext>
            </a:extLst>
          </p:cNvPr>
          <p:cNvSpPr>
            <a:spLocks noGrp="1"/>
          </p:cNvSpPr>
          <p:nvPr>
            <p:ph type="sldNum" sz="quarter" idx="12"/>
          </p:nvPr>
        </p:nvSpPr>
        <p:spPr>
          <a:ln/>
        </p:spPr>
        <p:txBody>
          <a:bodyPr/>
          <a:lstStyle>
            <a:lvl1pPr>
              <a:defRPr/>
            </a:lvl1pPr>
          </a:lstStyle>
          <a:p>
            <a:pPr>
              <a:defRPr/>
            </a:pPr>
            <a:fld id="{4C76B241-04A5-4425-9D8F-15F2886572CF}"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99565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08476"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6612" y="2017713"/>
            <a:ext cx="3808476"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3802">
            <a:extLst>
              <a:ext uri="{FF2B5EF4-FFF2-40B4-BE49-F238E27FC236}">
                <a16:creationId xmlns:a16="http://schemas.microsoft.com/office/drawing/2014/main" id="{9479B63F-5859-4C5F-8BEA-DE94183B2341}"/>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6612A4B2-8BF3-403F-ABF1-B71AD54818B4}"/>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385AA2BE-F5A3-4615-A7A1-9D1E0EF6977E}"/>
              </a:ext>
            </a:extLst>
          </p:cNvPr>
          <p:cNvSpPr>
            <a:spLocks noGrp="1"/>
          </p:cNvSpPr>
          <p:nvPr>
            <p:ph type="sldNum" sz="quarter" idx="12"/>
          </p:nvPr>
        </p:nvSpPr>
        <p:spPr>
          <a:ln/>
        </p:spPr>
        <p:txBody>
          <a:bodyPr/>
          <a:lstStyle>
            <a:lvl1pPr>
              <a:defRPr/>
            </a:lvl1pPr>
          </a:lstStyle>
          <a:p>
            <a:pPr>
              <a:defRPr/>
            </a:pPr>
            <a:fld id="{923C4556-CAD6-4D4F-9411-E6046956D424}"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11093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3802">
            <a:extLst>
              <a:ext uri="{FF2B5EF4-FFF2-40B4-BE49-F238E27FC236}">
                <a16:creationId xmlns:a16="http://schemas.microsoft.com/office/drawing/2014/main" id="{1585CDC3-146C-498B-887F-98E7A5DF3F5C}"/>
              </a:ext>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33803">
            <a:extLst>
              <a:ext uri="{FF2B5EF4-FFF2-40B4-BE49-F238E27FC236}">
                <a16:creationId xmlns:a16="http://schemas.microsoft.com/office/drawing/2014/main" id="{CE4A5B1E-9C29-44ED-B48E-DEF7AED0E208}"/>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3804">
            <a:extLst>
              <a:ext uri="{FF2B5EF4-FFF2-40B4-BE49-F238E27FC236}">
                <a16:creationId xmlns:a16="http://schemas.microsoft.com/office/drawing/2014/main" id="{18CBCB3D-9B6F-459E-A8B6-0D4D870B2FAA}"/>
              </a:ext>
            </a:extLst>
          </p:cNvPr>
          <p:cNvSpPr>
            <a:spLocks noGrp="1"/>
          </p:cNvSpPr>
          <p:nvPr>
            <p:ph type="sldNum" sz="quarter" idx="12"/>
          </p:nvPr>
        </p:nvSpPr>
        <p:spPr>
          <a:ln/>
        </p:spPr>
        <p:txBody>
          <a:bodyPr/>
          <a:lstStyle>
            <a:lvl1pPr>
              <a:defRPr/>
            </a:lvl1pPr>
          </a:lstStyle>
          <a:p>
            <a:pPr>
              <a:defRPr/>
            </a:pPr>
            <a:fld id="{1338C1E6-6A1B-416E-9181-B686026FB474}"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063197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3802">
            <a:extLst>
              <a:ext uri="{FF2B5EF4-FFF2-40B4-BE49-F238E27FC236}">
                <a16:creationId xmlns:a16="http://schemas.microsoft.com/office/drawing/2014/main" id="{6BE9FE6E-E203-431E-9F9E-B2279FA29405}"/>
              </a:ext>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33803">
            <a:extLst>
              <a:ext uri="{FF2B5EF4-FFF2-40B4-BE49-F238E27FC236}">
                <a16:creationId xmlns:a16="http://schemas.microsoft.com/office/drawing/2014/main" id="{B04B2AAA-E7CB-4BC6-8E24-33AE6D501C24}"/>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3804">
            <a:extLst>
              <a:ext uri="{FF2B5EF4-FFF2-40B4-BE49-F238E27FC236}">
                <a16:creationId xmlns:a16="http://schemas.microsoft.com/office/drawing/2014/main" id="{1DC401AD-D876-4F99-914A-5783A1F6F5F8}"/>
              </a:ext>
            </a:extLst>
          </p:cNvPr>
          <p:cNvSpPr>
            <a:spLocks noGrp="1"/>
          </p:cNvSpPr>
          <p:nvPr>
            <p:ph type="sldNum" sz="quarter" idx="12"/>
          </p:nvPr>
        </p:nvSpPr>
        <p:spPr>
          <a:ln/>
        </p:spPr>
        <p:txBody>
          <a:bodyPr/>
          <a:lstStyle>
            <a:lvl1pPr>
              <a:defRPr/>
            </a:lvl1pPr>
          </a:lstStyle>
          <a:p>
            <a:pPr>
              <a:defRPr/>
            </a:pPr>
            <a:fld id="{AE29AB81-466F-4607-89C2-9D4D8C061F92}"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87191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3802">
            <a:extLst>
              <a:ext uri="{FF2B5EF4-FFF2-40B4-BE49-F238E27FC236}">
                <a16:creationId xmlns:a16="http://schemas.microsoft.com/office/drawing/2014/main" id="{EE4D6225-0851-4036-B9B6-45921F28B4EE}"/>
              </a:ext>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33803">
            <a:extLst>
              <a:ext uri="{FF2B5EF4-FFF2-40B4-BE49-F238E27FC236}">
                <a16:creationId xmlns:a16="http://schemas.microsoft.com/office/drawing/2014/main" id="{E4BE2167-0BFA-4F01-B52C-D2C90191FC38}"/>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3804">
            <a:extLst>
              <a:ext uri="{FF2B5EF4-FFF2-40B4-BE49-F238E27FC236}">
                <a16:creationId xmlns:a16="http://schemas.microsoft.com/office/drawing/2014/main" id="{D8AB5397-C25D-48CA-8E8F-76717B41A922}"/>
              </a:ext>
            </a:extLst>
          </p:cNvPr>
          <p:cNvSpPr>
            <a:spLocks noGrp="1"/>
          </p:cNvSpPr>
          <p:nvPr>
            <p:ph type="sldNum" sz="quarter" idx="12"/>
          </p:nvPr>
        </p:nvSpPr>
        <p:spPr>
          <a:ln/>
        </p:spPr>
        <p:txBody>
          <a:bodyPr/>
          <a:lstStyle>
            <a:lvl1pPr>
              <a:defRPr/>
            </a:lvl1pPr>
          </a:lstStyle>
          <a:p>
            <a:pPr>
              <a:defRPr/>
            </a:pPr>
            <a:fld id="{3150196B-FA37-4229-97FD-59E457F40757}"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93076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33802">
            <a:extLst>
              <a:ext uri="{FF2B5EF4-FFF2-40B4-BE49-F238E27FC236}">
                <a16:creationId xmlns:a16="http://schemas.microsoft.com/office/drawing/2014/main" id="{47E58FD8-0747-433C-A3F0-2B01FF0D2104}"/>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9C3ECA0E-AD98-47F9-A5D5-9518D1BCF100}"/>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3DCA95DD-BB93-48FD-8973-CDA03880B7BB}"/>
              </a:ext>
            </a:extLst>
          </p:cNvPr>
          <p:cNvSpPr>
            <a:spLocks noGrp="1"/>
          </p:cNvSpPr>
          <p:nvPr>
            <p:ph type="sldNum" sz="quarter" idx="12"/>
          </p:nvPr>
        </p:nvSpPr>
        <p:spPr>
          <a:ln/>
        </p:spPr>
        <p:txBody>
          <a:bodyPr/>
          <a:lstStyle>
            <a:lvl1pPr>
              <a:defRPr/>
            </a:lvl1pPr>
          </a:lstStyle>
          <a:p>
            <a:pPr>
              <a:defRPr/>
            </a:pPr>
            <a:fld id="{F6D76F4B-5340-4602-A643-661DBAF04234}"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9714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33802">
            <a:extLst>
              <a:ext uri="{FF2B5EF4-FFF2-40B4-BE49-F238E27FC236}">
                <a16:creationId xmlns:a16="http://schemas.microsoft.com/office/drawing/2014/main" id="{2172E202-E0AB-4F1B-B0CB-29AD0909F3D6}"/>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48573645-73AB-426D-941D-96C4D076868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A24B174F-60B5-4AB3-BEAF-5FDB93F19D22}"/>
              </a:ext>
            </a:extLst>
          </p:cNvPr>
          <p:cNvSpPr>
            <a:spLocks noGrp="1"/>
          </p:cNvSpPr>
          <p:nvPr>
            <p:ph type="sldNum" sz="quarter" idx="12"/>
          </p:nvPr>
        </p:nvSpPr>
        <p:spPr>
          <a:ln/>
        </p:spPr>
        <p:txBody>
          <a:bodyPr/>
          <a:lstStyle>
            <a:lvl1pPr>
              <a:defRPr/>
            </a:lvl1pPr>
          </a:lstStyle>
          <a:p>
            <a:pPr>
              <a:defRPr/>
            </a:pPr>
            <a:fld id="{6FB528AA-F653-4D52-8052-03FFF8DB1A82}"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995570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33793">
            <a:extLst>
              <a:ext uri="{FF2B5EF4-FFF2-40B4-BE49-F238E27FC236}">
                <a16:creationId xmlns:a16="http://schemas.microsoft.com/office/drawing/2014/main" id="{B3BA1DA1-BE34-43FB-BFC7-3105C7C50A65}"/>
              </a:ext>
            </a:extLst>
          </p:cNvPr>
          <p:cNvSpPr>
            <a:spLocks noChangeArrowheads="1"/>
          </p:cNvSpPr>
          <p:nvPr/>
        </p:nvSpPr>
        <p:spPr bwMode="auto">
          <a:xfrm>
            <a:off x="417513" y="1098550"/>
            <a:ext cx="438150" cy="474663"/>
          </a:xfrm>
          <a:prstGeom prst="rect">
            <a:avLst/>
          </a:prstGeom>
          <a:solidFill>
            <a:schemeClr val="accent2"/>
          </a:soli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27" name="矩形 33794">
            <a:extLst>
              <a:ext uri="{FF2B5EF4-FFF2-40B4-BE49-F238E27FC236}">
                <a16:creationId xmlns:a16="http://schemas.microsoft.com/office/drawing/2014/main" id="{AB64579D-E3F2-439F-9C31-DF2BFCACE6CD}"/>
              </a:ext>
            </a:extLst>
          </p:cNvPr>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28" name="矩形 33795">
            <a:extLst>
              <a:ext uri="{FF2B5EF4-FFF2-40B4-BE49-F238E27FC236}">
                <a16:creationId xmlns:a16="http://schemas.microsoft.com/office/drawing/2014/main" id="{95AA6606-39B4-4E2B-B8A9-D540834AD11E}"/>
              </a:ext>
            </a:extLst>
          </p:cNvPr>
          <p:cNvSpPr>
            <a:spLocks noChangeArrowheads="1"/>
          </p:cNvSpPr>
          <p:nvPr/>
        </p:nvSpPr>
        <p:spPr bwMode="auto">
          <a:xfrm>
            <a:off x="541338" y="1520825"/>
            <a:ext cx="422275" cy="474663"/>
          </a:xfrm>
          <a:prstGeom prst="rect">
            <a:avLst/>
          </a:prstGeom>
          <a:solidFill>
            <a:schemeClr val="folHlink"/>
          </a:soli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29" name="矩形 33796">
            <a:extLst>
              <a:ext uri="{FF2B5EF4-FFF2-40B4-BE49-F238E27FC236}">
                <a16:creationId xmlns:a16="http://schemas.microsoft.com/office/drawing/2014/main" id="{DCA2CFF0-F223-4B73-AD46-4A873168BC13}"/>
              </a:ext>
            </a:extLst>
          </p:cNvPr>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30" name="矩形 33797">
            <a:extLst>
              <a:ext uri="{FF2B5EF4-FFF2-40B4-BE49-F238E27FC236}">
                <a16:creationId xmlns:a16="http://schemas.microsoft.com/office/drawing/2014/main" id="{72336305-F947-42F3-8B81-F1C6DEB50718}"/>
              </a:ext>
            </a:extLst>
          </p:cNvPr>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31" name="矩形 33798">
            <a:extLst>
              <a:ext uri="{FF2B5EF4-FFF2-40B4-BE49-F238E27FC236}">
                <a16:creationId xmlns:a16="http://schemas.microsoft.com/office/drawing/2014/main" id="{6CB6AF9D-47E2-45CC-954D-57FF8EE355A5}"/>
              </a:ext>
            </a:extLst>
          </p:cNvPr>
          <p:cNvSpPr>
            <a:spLocks noChangeArrowheads="1"/>
          </p:cNvSpPr>
          <p:nvPr/>
        </p:nvSpPr>
        <p:spPr bwMode="auto">
          <a:xfrm>
            <a:off x="762000" y="990600"/>
            <a:ext cx="31750" cy="1052513"/>
          </a:xfrm>
          <a:prstGeom prst="rect">
            <a:avLst/>
          </a:prstGeom>
          <a:solidFill>
            <a:schemeClr val="bg2"/>
          </a:soli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32" name="矩形 33799">
            <a:extLst>
              <a:ext uri="{FF2B5EF4-FFF2-40B4-BE49-F238E27FC236}">
                <a16:creationId xmlns:a16="http://schemas.microsoft.com/office/drawing/2014/main" id="{AE4877DB-C8F0-452B-9968-0345693754E5}"/>
              </a:ext>
            </a:extLst>
          </p:cNvPr>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defRPr/>
            </a:pPr>
            <a:endParaRPr lang="zh-CN" altLang="en-US" sz="2400"/>
          </a:p>
        </p:txBody>
      </p:sp>
      <p:sp>
        <p:nvSpPr>
          <p:cNvPr id="1033" name="标题 33800">
            <a:extLst>
              <a:ext uri="{FF2B5EF4-FFF2-40B4-BE49-F238E27FC236}">
                <a16:creationId xmlns:a16="http://schemas.microsoft.com/office/drawing/2014/main" id="{BD71A44D-7A34-4CDC-B36D-DC6300AC7594}"/>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文本占位符 33801">
            <a:extLst>
              <a:ext uri="{FF2B5EF4-FFF2-40B4-BE49-F238E27FC236}">
                <a16:creationId xmlns:a16="http://schemas.microsoft.com/office/drawing/2014/main" id="{9301BAC4-02A9-4E80-943F-2477AF554F92}"/>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803" name="日期占位符 33802">
            <a:extLst>
              <a:ext uri="{FF2B5EF4-FFF2-40B4-BE49-F238E27FC236}">
                <a16:creationId xmlns:a16="http://schemas.microsoft.com/office/drawing/2014/main" id="{7D2F58DE-4AC2-47B0-B600-29FA0B8CDBAD}"/>
              </a:ext>
            </a:extLst>
          </p:cNvPr>
          <p:cNvSpPr>
            <a:spLocks noGrp="1"/>
          </p:cNvSpPr>
          <p:nvPr>
            <p:ph type="dt" sz="half" idx="2"/>
          </p:nvPr>
        </p:nvSpPr>
        <p:spPr>
          <a:xfrm>
            <a:off x="1162050" y="6243638"/>
            <a:ext cx="1905000" cy="457200"/>
          </a:xfrm>
          <a:prstGeom prst="rect">
            <a:avLst/>
          </a:prstGeom>
          <a:noFill/>
          <a:ln w="9525">
            <a:noFill/>
          </a:ln>
        </p:spPr>
        <p:txBody>
          <a:bodyPr anchor="b"/>
          <a:lstStyle>
            <a:lvl1pPr eaLnBrk="1" hangingPunct="1">
              <a:spcBef>
                <a:spcPct val="20000"/>
              </a:spcBef>
              <a:defRPr sz="1400" noProof="1">
                <a:latin typeface="Arial" panose="020B0604020202020204" pitchFamily="34" charset="0"/>
              </a:defRPr>
            </a:lvl1pPr>
          </a:lstStyle>
          <a:p>
            <a:pPr>
              <a:defRPr/>
            </a:pPr>
            <a:endParaRPr lang="zh-CN" altLang="en-US"/>
          </a:p>
        </p:txBody>
      </p:sp>
      <p:sp>
        <p:nvSpPr>
          <p:cNvPr id="33804" name="页脚占位符 33803">
            <a:extLst>
              <a:ext uri="{FF2B5EF4-FFF2-40B4-BE49-F238E27FC236}">
                <a16:creationId xmlns:a16="http://schemas.microsoft.com/office/drawing/2014/main" id="{FC8CA97B-6965-4489-BE47-C4ED10E75BA1}"/>
              </a:ext>
            </a:extLst>
          </p:cNvPr>
          <p:cNvSpPr>
            <a:spLocks noGrp="1"/>
          </p:cNvSpPr>
          <p:nvPr>
            <p:ph type="ftr" sz="quarter" idx="3"/>
          </p:nvPr>
        </p:nvSpPr>
        <p:spPr>
          <a:xfrm>
            <a:off x="3657600" y="6243638"/>
            <a:ext cx="2895600" cy="457200"/>
          </a:xfrm>
          <a:prstGeom prst="rect">
            <a:avLst/>
          </a:prstGeom>
          <a:noFill/>
          <a:ln w="9525">
            <a:noFill/>
          </a:ln>
        </p:spPr>
        <p:txBody>
          <a:bodyPr anchor="b"/>
          <a:lstStyle>
            <a:lvl1pPr algn="ctr" eaLnBrk="1" hangingPunct="1">
              <a:spcBef>
                <a:spcPct val="20000"/>
              </a:spcBef>
              <a:defRPr sz="1400" noProof="1">
                <a:latin typeface="Tahoma" panose="020B0604030504040204" pitchFamily="34" charset="0"/>
              </a:defRPr>
            </a:lvl1pPr>
          </a:lstStyle>
          <a:p>
            <a:pPr>
              <a:defRPr/>
            </a:pPr>
            <a:endParaRPr lang="zh-CN" altLang="en-US"/>
          </a:p>
        </p:txBody>
      </p:sp>
      <p:sp>
        <p:nvSpPr>
          <p:cNvPr id="33805" name="灯片编号占位符 33804">
            <a:extLst>
              <a:ext uri="{FF2B5EF4-FFF2-40B4-BE49-F238E27FC236}">
                <a16:creationId xmlns:a16="http://schemas.microsoft.com/office/drawing/2014/main" id="{F7E4F613-9DA5-4B21-9E0A-09520FE62EB4}"/>
              </a:ext>
            </a:extLst>
          </p:cNvPr>
          <p:cNvSpPr>
            <a:spLocks noGrp="1"/>
          </p:cNvSpPr>
          <p:nvPr>
            <p:ph type="sldNum" sz="quarter" idx="4"/>
          </p:nvPr>
        </p:nvSpPr>
        <p:spPr>
          <a:xfrm>
            <a:off x="7042150" y="6243638"/>
            <a:ext cx="19050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spcBef>
                <a:spcPct val="20000"/>
              </a:spcBef>
              <a:defRPr sz="1400"/>
            </a:lvl1pPr>
          </a:lstStyle>
          <a:p>
            <a:pPr>
              <a:defRPr/>
            </a:pPr>
            <a:fld id="{92DA08CF-DC5A-4765-BA70-056DAC5F5375}" type="slidenum">
              <a:rPr lang="zh-CN" altLang="en-US"/>
              <a:pPr>
                <a:defRPr/>
              </a:pPr>
              <a:t>‹#›</a:t>
            </a:fld>
            <a:endParaRPr lang="en-US" altLang="zh-CN">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61"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6.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2049">
            <a:extLst>
              <a:ext uri="{FF2B5EF4-FFF2-40B4-BE49-F238E27FC236}">
                <a16:creationId xmlns:a16="http://schemas.microsoft.com/office/drawing/2014/main" id="{FC115D42-9547-4D80-A0F5-811D9D303760}"/>
              </a:ext>
            </a:extLst>
          </p:cNvPr>
          <p:cNvSpPr>
            <a:spLocks noGrp="1" noChangeArrowheads="1"/>
          </p:cNvSpPr>
          <p:nvPr>
            <p:ph type="ctrTitle"/>
          </p:nvPr>
        </p:nvSpPr>
        <p:spPr>
          <a:xfrm>
            <a:off x="1042988" y="1751013"/>
            <a:ext cx="5832475" cy="1462087"/>
          </a:xfrm>
        </p:spPr>
        <p:txBody>
          <a:bodyPr/>
          <a:lstStyle/>
          <a:p>
            <a:pPr eaLnBrk="1" hangingPunct="1"/>
            <a:r>
              <a:rPr lang="zh-CN" altLang="en-US" sz="4000" b="1">
                <a:solidFill>
                  <a:srgbClr val="CC3300"/>
                </a:solidFill>
                <a:latin typeface="黑体" panose="02010609060101010101" pitchFamily="49" charset="-122"/>
                <a:ea typeface="黑体" panose="02010609060101010101" pitchFamily="49" charset="-122"/>
              </a:rPr>
              <a:t>深度学习技术与理论</a:t>
            </a:r>
            <a:br>
              <a:rPr lang="zh-CN" altLang="en-US" sz="4800" b="1">
                <a:ea typeface="黑体" panose="02010609060101010101" pitchFamily="49" charset="-122"/>
              </a:rPr>
            </a:br>
            <a:r>
              <a:rPr lang="zh-CN" altLang="en-US" sz="2800" b="1">
                <a:latin typeface="黑体" panose="02010609060101010101" pitchFamily="49" charset="-122"/>
                <a:ea typeface="黑体" panose="02010609060101010101" pitchFamily="49" charset="-122"/>
              </a:rPr>
              <a:t>第一讲 深度学习的演进和基本思想</a:t>
            </a:r>
          </a:p>
        </p:txBody>
      </p:sp>
      <p:sp>
        <p:nvSpPr>
          <p:cNvPr id="4099" name="副标题 2050">
            <a:extLst>
              <a:ext uri="{FF2B5EF4-FFF2-40B4-BE49-F238E27FC236}">
                <a16:creationId xmlns:a16="http://schemas.microsoft.com/office/drawing/2014/main" id="{42A26563-F8A7-4BC7-A17C-BB690672B799}"/>
              </a:ext>
            </a:extLst>
          </p:cNvPr>
          <p:cNvSpPr>
            <a:spLocks noGrp="1" noChangeArrowheads="1"/>
          </p:cNvSpPr>
          <p:nvPr>
            <p:ph type="subTitle" idx="1"/>
          </p:nvPr>
        </p:nvSpPr>
        <p:spPr>
          <a:xfrm>
            <a:off x="1403350" y="3886200"/>
            <a:ext cx="6400800" cy="1752600"/>
          </a:xfrm>
        </p:spPr>
        <p:txBody>
          <a:bodyPr/>
          <a:lstStyle/>
          <a:p>
            <a:pPr eaLnBrk="1" hangingPunct="1"/>
            <a:r>
              <a:rPr lang="en-US" altLang="zh-CN" b="1">
                <a:latin typeface="楷体_GB2312" pitchFamily="49" charset="-122"/>
                <a:ea typeface="楷体_GB2312" pitchFamily="49" charset="-122"/>
              </a:rPr>
              <a:t>   </a:t>
            </a:r>
          </a:p>
          <a:p>
            <a:pPr eaLnBrk="1" hangingPunct="1"/>
            <a:r>
              <a:rPr lang="zh-CN" altLang="en-US" sz="2800" b="1">
                <a:latin typeface="楷体_GB2312" pitchFamily="49" charset="-122"/>
                <a:ea typeface="楷体_GB2312" pitchFamily="49" charset="-122"/>
              </a:rPr>
              <a:t>北京航空航天大学软件学院</a:t>
            </a:r>
          </a:p>
          <a:p>
            <a:pPr eaLnBrk="1" hangingPunct="1"/>
            <a:r>
              <a:rPr lang="zh-CN" altLang="en-US" sz="2800" b="1">
                <a:latin typeface="楷体_GB2312" pitchFamily="49" charset="-122"/>
                <a:ea typeface="楷体_GB2312" pitchFamily="49" charset="-122"/>
              </a:rPr>
              <a:t> 马   平  博士 副教授</a:t>
            </a:r>
          </a:p>
        </p:txBody>
      </p:sp>
      <p:pic>
        <p:nvPicPr>
          <p:cNvPr id="4100" name="图片 2052">
            <a:extLst>
              <a:ext uri="{FF2B5EF4-FFF2-40B4-BE49-F238E27FC236}">
                <a16:creationId xmlns:a16="http://schemas.microsoft.com/office/drawing/2014/main" id="{B53F816F-8033-488F-91D0-37D73BE40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549275"/>
            <a:ext cx="2447925"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a:hlinkClick r:id="" action="ppaction://media"/>
            <a:extLst>
              <a:ext uri="{FF2B5EF4-FFF2-40B4-BE49-F238E27FC236}">
                <a16:creationId xmlns:a16="http://schemas.microsoft.com/office/drawing/2014/main" id="{3C7201BD-1E4F-4176-BB10-ED24DE30E9C4}"/>
              </a:ext>
            </a:extLst>
          </p:cNvPr>
          <p:cNvPicPr>
            <a:picLocks noChangeAspect="1" noChangeArrowheads="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512" fill="hold"/>
                                        <p:tgtEl>
                                          <p:spTgt spid="30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1707" showWhenStopped="0">
                <p:cTn id="7" fill="hold" display="0">
                  <p:stCondLst>
                    <p:cond delay="indefinite"/>
                  </p:stCondLst>
                  <p:endCondLst>
                    <p:cond evt="onPrev" delay="0">
                      <p:tgtEl>
                        <p:sldTgt/>
                      </p:tgtEl>
                    </p:cond>
                    <p:cond evt="onStopAudio" delay="0">
                      <p:tgtEl>
                        <p:sldTgt/>
                      </p:tgtEl>
                    </p:cond>
                  </p:endCondLst>
                </p:cTn>
                <p:tgtEl>
                  <p:spTgt spid="308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26977">
            <a:extLst>
              <a:ext uri="{FF2B5EF4-FFF2-40B4-BE49-F238E27FC236}">
                <a16:creationId xmlns:a16="http://schemas.microsoft.com/office/drawing/2014/main" id="{3B87612B-58AC-4FED-8222-E4A70D34AB7E}"/>
              </a:ext>
            </a:extLst>
          </p:cNvPr>
          <p:cNvSpPr>
            <a:spLocks noGrp="1" noChangeArrowheads="1"/>
          </p:cNvSpPr>
          <p:nvPr>
            <p:ph type="title"/>
          </p:nvPr>
        </p:nvSpPr>
        <p:spPr/>
        <p:txBody>
          <a:bodyPr/>
          <a:lstStyle/>
          <a:p>
            <a:pPr eaLnBrk="1" hangingPunct="1"/>
            <a:r>
              <a:rPr lang="en-US" altLang="zh-CN" b="1">
                <a:latin typeface="黑体" panose="02010609060101010101" pitchFamily="49" charset="-122"/>
                <a:ea typeface="黑体" panose="02010609060101010101" pitchFamily="49" charset="-122"/>
              </a:rPr>
              <a:t>1.4 </a:t>
            </a:r>
            <a:r>
              <a:rPr lang="zh-CN" altLang="en-US" b="1">
                <a:latin typeface="黑体" panose="02010609060101010101" pitchFamily="49" charset="-122"/>
                <a:ea typeface="黑体" panose="02010609060101010101" pitchFamily="49" charset="-122"/>
              </a:rPr>
              <a:t>深度学习的基本思想</a:t>
            </a:r>
          </a:p>
        </p:txBody>
      </p:sp>
      <p:pic>
        <p:nvPicPr>
          <p:cNvPr id="14339" name="图片 19">
            <a:extLst>
              <a:ext uri="{FF2B5EF4-FFF2-40B4-BE49-F238E27FC236}">
                <a16:creationId xmlns:a16="http://schemas.microsoft.com/office/drawing/2014/main" id="{5CF6D8FD-D746-4C1E-83CE-6CE79B34E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716338"/>
            <a:ext cx="5189538"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126981">
            <a:extLst>
              <a:ext uri="{FF2B5EF4-FFF2-40B4-BE49-F238E27FC236}">
                <a16:creationId xmlns:a16="http://schemas.microsoft.com/office/drawing/2014/main" id="{C786EBCF-826F-4EC5-9A4E-4CF367C8D136}"/>
              </a:ext>
            </a:extLst>
          </p:cNvPr>
          <p:cNvSpPr>
            <a:spLocks noChangeArrowheads="1"/>
          </p:cNvSpPr>
          <p:nvPr/>
        </p:nvSpPr>
        <p:spPr bwMode="auto">
          <a:xfrm>
            <a:off x="684213" y="2060575"/>
            <a:ext cx="80645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hlink"/>
                </a:solidFill>
                <a:latin typeface="宋体" panose="02010600030101010101" pitchFamily="2" charset="-122"/>
              </a:rPr>
              <a:t>深度学习本质是一个深层神经网络</a:t>
            </a:r>
            <a:r>
              <a:rPr lang="zh-CN" altLang="en-US" sz="1800" b="1">
                <a:latin typeface="宋体" panose="02010600030101010101" pitchFamily="2" charset="-122"/>
              </a:rPr>
              <a:t>，</a:t>
            </a:r>
            <a:r>
              <a:rPr lang="zh-CN" altLang="zh-CN" sz="1800" b="1">
                <a:latin typeface="宋体" panose="02010600030101010101" pitchFamily="2" charset="-122"/>
              </a:rPr>
              <a:t>基本思想是堆叠多个层，将上一层输出作为下一层输入，逐步实现对输入信息分级表达，让程序从中自动学习深入、抽象的特征。</a:t>
            </a:r>
            <a:endParaRPr lang="zh-CN" altLang="en-US" sz="1800" b="1">
              <a:latin typeface="宋体" panose="02010600030101010101" pitchFamily="2" charset="-122"/>
            </a:endParaRPr>
          </a:p>
          <a:p>
            <a:pPr eaLnBrk="1" hangingPunct="1"/>
            <a:r>
              <a:rPr lang="zh-CN" altLang="zh-CN" sz="1800" b="1">
                <a:solidFill>
                  <a:schemeClr val="hlink"/>
                </a:solidFill>
                <a:latin typeface="宋体" panose="02010600030101010101" pitchFamily="2" charset="-122"/>
              </a:rPr>
              <a:t>深度学习减少了人为干预</a:t>
            </a:r>
            <a:r>
              <a:rPr lang="zh-CN" altLang="zh-CN" sz="1800" b="1">
                <a:latin typeface="宋体" panose="02010600030101010101" pitchFamily="2" charset="-122"/>
              </a:rPr>
              <a:t>，而这恰恰保留了数据客观性，因此可以提取出更加准确的特征。</a:t>
            </a:r>
            <a:endParaRPr lang="zh-CN" altLang="en-US" sz="1800" b="1">
              <a:latin typeface="宋体" panose="02010600030101010101" pitchFamily="2" charset="-122"/>
            </a:endParaRPr>
          </a:p>
        </p:txBody>
      </p:sp>
      <p:pic>
        <p:nvPicPr>
          <p:cNvPr id="5" name="~PP2860.WAV">
            <a:hlinkClick r:id="" action="ppaction://media"/>
            <a:extLst>
              <a:ext uri="{FF2B5EF4-FFF2-40B4-BE49-F238E27FC236}">
                <a16:creationId xmlns:a16="http://schemas.microsoft.com/office/drawing/2014/main" id="{79EAE9D3-A39B-4470-A325-459FF37C7DAB}"/>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06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306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81921">
            <a:extLst>
              <a:ext uri="{FF2B5EF4-FFF2-40B4-BE49-F238E27FC236}">
                <a16:creationId xmlns:a16="http://schemas.microsoft.com/office/drawing/2014/main" id="{79CD49AD-AA17-4571-AD26-9A008CAA342C}"/>
              </a:ext>
            </a:extLst>
          </p:cNvPr>
          <p:cNvSpPr>
            <a:spLocks noGrp="1" noChangeArrowheads="1"/>
          </p:cNvSpPr>
          <p:nvPr>
            <p:ph type="title"/>
          </p:nvPr>
        </p:nvSpPr>
        <p:spPr/>
        <p:txBody>
          <a:bodyPr/>
          <a:lstStyle/>
          <a:p>
            <a:pPr eaLnBrk="1" hangingPunct="1"/>
            <a:r>
              <a:rPr lang="en-US" altLang="zh-CN" sz="4000" b="1">
                <a:latin typeface="黑体" panose="02010609060101010101" pitchFamily="49" charset="-122"/>
                <a:ea typeface="黑体" panose="02010609060101010101" pitchFamily="49" charset="-122"/>
              </a:rPr>
              <a:t>1.5 </a:t>
            </a:r>
            <a:r>
              <a:rPr lang="zh-CN" altLang="en-US" sz="4000" b="1">
                <a:latin typeface="黑体" panose="02010609060101010101" pitchFamily="49" charset="-122"/>
                <a:ea typeface="黑体" panose="02010609060101010101" pitchFamily="49" charset="-122"/>
              </a:rPr>
              <a:t>浅层学习和深度学习</a:t>
            </a:r>
          </a:p>
        </p:txBody>
      </p:sp>
      <p:sp>
        <p:nvSpPr>
          <p:cNvPr id="15363" name="文本占位符 81922">
            <a:extLst>
              <a:ext uri="{FF2B5EF4-FFF2-40B4-BE49-F238E27FC236}">
                <a16:creationId xmlns:a16="http://schemas.microsoft.com/office/drawing/2014/main" id="{C61F342F-4454-46D5-935C-C2F5917BDD39}"/>
              </a:ext>
            </a:extLst>
          </p:cNvPr>
          <p:cNvSpPr>
            <a:spLocks noGrp="1" noChangeArrowheads="1"/>
          </p:cNvSpPr>
          <p:nvPr>
            <p:ph type="body" idx="1"/>
          </p:nvPr>
        </p:nvSpPr>
        <p:spPr>
          <a:xfrm>
            <a:off x="611188" y="2205038"/>
            <a:ext cx="7772400" cy="4114800"/>
          </a:xfrm>
        </p:spPr>
        <p:txBody>
          <a:bodyPr/>
          <a:lstStyle/>
          <a:p>
            <a:pPr eaLnBrk="1" hangingPunct="1"/>
            <a:r>
              <a:rPr lang="en-US" altLang="zh-CN" sz="2800" b="1">
                <a:latin typeface="宋体" panose="02010600030101010101" pitchFamily="2" charset="-122"/>
              </a:rPr>
              <a:t>1.5.1 浅层学习（</a:t>
            </a:r>
            <a:r>
              <a:rPr lang="zh-CN" altLang="en-US" sz="2800" b="1">
                <a:latin typeface="宋体" panose="02010600030101010101" pitchFamily="2" charset="-122"/>
              </a:rPr>
              <a:t>Shallow Learning）：</a:t>
            </a:r>
          </a:p>
          <a:p>
            <a:pPr eaLnBrk="1" hangingPunct="1">
              <a:buFont typeface="Wingdings" panose="05000000000000000000" pitchFamily="2" charset="2"/>
              <a:buNone/>
            </a:pPr>
            <a:r>
              <a:rPr lang="zh-CN" altLang="en-US" sz="2800" b="1">
                <a:latin typeface="宋体" panose="02010600030101010101" pitchFamily="2" charset="-122"/>
              </a:rPr>
              <a:t>  机器学习第一次浪潮</a:t>
            </a:r>
          </a:p>
          <a:p>
            <a:pPr eaLnBrk="1" hangingPunct="1"/>
            <a:endParaRPr lang="zh-CN" altLang="en-US" sz="2800" b="1">
              <a:latin typeface="宋体" panose="02010600030101010101" pitchFamily="2" charset="-122"/>
            </a:endParaRPr>
          </a:p>
          <a:p>
            <a:pPr eaLnBrk="1" hangingPunct="1"/>
            <a:r>
              <a:rPr lang="en-US" altLang="zh-CN" sz="2800" b="1">
                <a:latin typeface="宋体" panose="02010600030101010101" pitchFamily="2" charset="-122"/>
              </a:rPr>
              <a:t>1.5.2 深度学习（</a:t>
            </a:r>
            <a:r>
              <a:rPr lang="zh-CN" altLang="en-US" sz="2800" b="1">
                <a:latin typeface="宋体" panose="02010600030101010101" pitchFamily="2" charset="-122"/>
              </a:rPr>
              <a:t>Deep Learning）：</a:t>
            </a:r>
          </a:p>
          <a:p>
            <a:pPr eaLnBrk="1" hangingPunct="1">
              <a:buFont typeface="Wingdings" panose="05000000000000000000" pitchFamily="2" charset="2"/>
              <a:buNone/>
            </a:pPr>
            <a:r>
              <a:rPr lang="zh-CN" altLang="en-US" sz="2800" b="1">
                <a:latin typeface="宋体" panose="02010600030101010101" pitchFamily="2" charset="-122"/>
              </a:rPr>
              <a:t>  机器学习第二次浪潮</a:t>
            </a:r>
          </a:p>
          <a:p>
            <a:pPr eaLnBrk="1" hangingPunct="1"/>
            <a:endParaRPr lang="zh-CN" altLang="en-US" sz="2800">
              <a:latin typeface="宋体" panose="02010600030101010101" pitchFamily="2" charset="-122"/>
            </a:endParaRPr>
          </a:p>
        </p:txBody>
      </p:sp>
      <p:pic>
        <p:nvPicPr>
          <p:cNvPr id="4" name="~PP2066.WAV">
            <a:hlinkClick r:id="" action="ppaction://media"/>
            <a:extLst>
              <a:ext uri="{FF2B5EF4-FFF2-40B4-BE49-F238E27FC236}">
                <a16:creationId xmlns:a16="http://schemas.microsoft.com/office/drawing/2014/main" id="{2AC23600-25F8-4B94-879E-1014FBE2FD65}"/>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03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82945">
            <a:extLst>
              <a:ext uri="{FF2B5EF4-FFF2-40B4-BE49-F238E27FC236}">
                <a16:creationId xmlns:a16="http://schemas.microsoft.com/office/drawing/2014/main" id="{95AEA7DC-4D0E-4D9D-8DCE-1D6EF47B6C63}"/>
              </a:ext>
            </a:extLst>
          </p:cNvPr>
          <p:cNvSpPr>
            <a:spLocks noGrp="1" noChangeArrowheads="1"/>
          </p:cNvSpPr>
          <p:nvPr>
            <p:ph type="title"/>
          </p:nvPr>
        </p:nvSpPr>
        <p:spPr/>
        <p:txBody>
          <a:bodyPr/>
          <a:lstStyle/>
          <a:p>
            <a:pPr eaLnBrk="1" hangingPunct="1"/>
            <a:r>
              <a:rPr lang="en-US" altLang="zh-CN" sz="3200" b="1">
                <a:latin typeface="黑体" panose="02010609060101010101" pitchFamily="49" charset="-122"/>
                <a:ea typeface="黑体" panose="02010609060101010101" pitchFamily="49" charset="-122"/>
              </a:rPr>
              <a:t>1.5.1 浅层学习</a:t>
            </a: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机器学习第一次浪潮</a:t>
            </a:r>
            <a:endParaRPr lang="zh-CN" altLang="en-US" sz="3200" b="1">
              <a:latin typeface="黑体" panose="02010609060101010101" pitchFamily="49" charset="-122"/>
              <a:ea typeface="黑体" panose="02010609060101010101" pitchFamily="49" charset="-122"/>
            </a:endParaRPr>
          </a:p>
        </p:txBody>
      </p:sp>
      <p:sp>
        <p:nvSpPr>
          <p:cNvPr id="16387" name="文本占位符 82946">
            <a:extLst>
              <a:ext uri="{FF2B5EF4-FFF2-40B4-BE49-F238E27FC236}">
                <a16:creationId xmlns:a16="http://schemas.microsoft.com/office/drawing/2014/main" id="{78074D72-556D-40B1-8AD3-426750824AE2}"/>
              </a:ext>
            </a:extLst>
          </p:cNvPr>
          <p:cNvSpPr>
            <a:spLocks noGrp="1" noChangeArrowheads="1"/>
          </p:cNvSpPr>
          <p:nvPr>
            <p:ph type="body" idx="1"/>
          </p:nvPr>
        </p:nvSpPr>
        <p:spPr>
          <a:xfrm>
            <a:off x="395288" y="2133600"/>
            <a:ext cx="8748712" cy="4114800"/>
          </a:xfrm>
        </p:spPr>
        <p:txBody>
          <a:bodyPr/>
          <a:lstStyle/>
          <a:p>
            <a:pPr eaLnBrk="1" hangingPunct="1">
              <a:lnSpc>
                <a:spcPct val="80000"/>
              </a:lnSpc>
            </a:pPr>
            <a:r>
              <a:rPr lang="zh-CN" altLang="en-US" sz="2400" b="1">
                <a:latin typeface="宋体" panose="02010600030101010101" pitchFamily="2" charset="-122"/>
              </a:rPr>
              <a:t>80年代末，用于</a:t>
            </a:r>
            <a:r>
              <a:rPr lang="zh-CN" altLang="en-US" sz="2400" b="1">
                <a:solidFill>
                  <a:schemeClr val="hlink"/>
                </a:solidFill>
                <a:latin typeface="宋体" panose="02010600030101010101" pitchFamily="2" charset="-122"/>
              </a:rPr>
              <a:t>人工神经网络</a:t>
            </a:r>
            <a:r>
              <a:rPr lang="zh-CN" altLang="en-US" sz="2400" b="1">
                <a:latin typeface="宋体" panose="02010600030101010101" pitchFamily="2" charset="-122"/>
              </a:rPr>
              <a:t>的</a:t>
            </a:r>
            <a:r>
              <a:rPr lang="zh-CN" altLang="en-US" sz="2400" b="1">
                <a:solidFill>
                  <a:schemeClr val="hlink"/>
                </a:solidFill>
                <a:latin typeface="宋体" panose="02010600030101010101" pitchFamily="2" charset="-122"/>
              </a:rPr>
              <a:t>反向传播算法</a:t>
            </a:r>
            <a:r>
              <a:rPr lang="zh-CN" altLang="en-US" sz="2400" b="1">
                <a:latin typeface="宋体" panose="02010600030101010101" pitchFamily="2" charset="-122"/>
              </a:rPr>
              <a:t>（Back Propagation算法，</a:t>
            </a:r>
            <a:r>
              <a:rPr lang="zh-CN" altLang="en-US" sz="2400" b="1">
                <a:solidFill>
                  <a:schemeClr val="hlink"/>
                </a:solidFill>
                <a:latin typeface="宋体" panose="02010600030101010101" pitchFamily="2" charset="-122"/>
              </a:rPr>
              <a:t>BP算法</a:t>
            </a:r>
            <a:r>
              <a:rPr lang="zh-CN" altLang="en-US" sz="2400" b="1">
                <a:latin typeface="宋体" panose="02010600030101010101" pitchFamily="2" charset="-122"/>
              </a:rPr>
              <a:t>）的发明，给机器学习带来希望，掀起了</a:t>
            </a:r>
            <a:r>
              <a:rPr lang="zh-CN" altLang="en-US" sz="2400" b="1">
                <a:solidFill>
                  <a:schemeClr val="hlink"/>
                </a:solidFill>
                <a:latin typeface="宋体" panose="02010600030101010101" pitchFamily="2" charset="-122"/>
              </a:rPr>
              <a:t>基于统计模型的机器学习</a:t>
            </a:r>
            <a:r>
              <a:rPr lang="zh-CN" altLang="en-US" sz="2400" b="1">
                <a:latin typeface="宋体" panose="02010600030101010101" pitchFamily="2" charset="-122"/>
              </a:rPr>
              <a:t>热潮。这个热潮一直持续到今天。</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利用</a:t>
            </a:r>
            <a:r>
              <a:rPr lang="zh-CN" altLang="en-US" sz="2400" b="1">
                <a:solidFill>
                  <a:schemeClr val="hlink"/>
                </a:solidFill>
                <a:latin typeface="宋体" panose="02010600030101010101" pitchFamily="2" charset="-122"/>
              </a:rPr>
              <a:t>BP算法可以让一个人工神经网络模型从大量训练样本中学习统计规律，从而对未知事件做预测</a:t>
            </a:r>
            <a:r>
              <a:rPr lang="zh-CN" altLang="en-US" sz="2400" b="1">
                <a:latin typeface="宋体" panose="02010600030101010101" pitchFamily="2" charset="-122"/>
              </a:rPr>
              <a:t>。这种基于统计的机器学习方法比起过去基于人工规则的系统，在很多方面显出优越性。</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此时的人工神经网络，虽也被称作</a:t>
            </a:r>
            <a:r>
              <a:rPr lang="zh-CN" altLang="en-US" sz="2400" b="1">
                <a:solidFill>
                  <a:schemeClr val="hlink"/>
                </a:solidFill>
                <a:latin typeface="宋体" panose="02010600030101010101" pitchFamily="2" charset="-122"/>
              </a:rPr>
              <a:t>多层感知机</a:t>
            </a:r>
            <a:r>
              <a:rPr lang="zh-CN" altLang="en-US" sz="2400" b="1">
                <a:latin typeface="宋体" panose="02010600030101010101" pitchFamily="2" charset="-122"/>
              </a:rPr>
              <a:t>（Multi-layer Perceptron），但实际是</a:t>
            </a:r>
            <a:r>
              <a:rPr lang="zh-CN" altLang="en-US" sz="2400" b="1">
                <a:solidFill>
                  <a:schemeClr val="hlink"/>
                </a:solidFill>
                <a:latin typeface="宋体" panose="02010600030101010101" pitchFamily="2" charset="-122"/>
              </a:rPr>
              <a:t>一种只含有一层隐层节点的浅层模型。</a:t>
            </a:r>
          </a:p>
          <a:p>
            <a:pPr eaLnBrk="1" hangingPunct="1">
              <a:lnSpc>
                <a:spcPct val="80000"/>
              </a:lnSpc>
            </a:pPr>
            <a:endParaRPr lang="zh-CN" altLang="en-US" sz="2400">
              <a:solidFill>
                <a:schemeClr val="hlink"/>
              </a:solidFill>
              <a:latin typeface="宋体" panose="02010600030101010101" pitchFamily="2" charset="-122"/>
            </a:endParaRPr>
          </a:p>
        </p:txBody>
      </p:sp>
      <p:pic>
        <p:nvPicPr>
          <p:cNvPr id="4" name="~PP963.WAV">
            <a:hlinkClick r:id="" action="ppaction://media"/>
            <a:extLst>
              <a:ext uri="{FF2B5EF4-FFF2-40B4-BE49-F238E27FC236}">
                <a16:creationId xmlns:a16="http://schemas.microsoft.com/office/drawing/2014/main" id="{2D67449C-CED7-40DD-806D-A19971595617}"/>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439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743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83969">
            <a:extLst>
              <a:ext uri="{FF2B5EF4-FFF2-40B4-BE49-F238E27FC236}">
                <a16:creationId xmlns:a16="http://schemas.microsoft.com/office/drawing/2014/main" id="{55188996-D388-42E0-908C-9543E44DA0A8}"/>
              </a:ext>
            </a:extLst>
          </p:cNvPr>
          <p:cNvSpPr>
            <a:spLocks noGrp="1" noChangeArrowheads="1"/>
          </p:cNvSpPr>
          <p:nvPr>
            <p:ph type="title"/>
          </p:nvPr>
        </p:nvSpPr>
        <p:spPr/>
        <p:txBody>
          <a:bodyPr/>
          <a:lstStyle/>
          <a:p>
            <a:pPr eaLnBrk="1" hangingPunct="1"/>
            <a:r>
              <a:rPr lang="en-US" altLang="zh-CN" sz="3200" b="1">
                <a:latin typeface="黑体" panose="02010609060101010101" pitchFamily="49" charset="-122"/>
                <a:ea typeface="黑体" panose="02010609060101010101" pitchFamily="49" charset="-122"/>
              </a:rPr>
              <a:t>1.5.1 浅层学习</a:t>
            </a:r>
            <a:r>
              <a:rPr lang="zh-CN" altLang="en-US" sz="3200" b="1">
                <a:latin typeface="黑体" panose="02010609060101010101" pitchFamily="49" charset="-122"/>
                <a:ea typeface="黑体" panose="02010609060101010101" pitchFamily="49" charset="-122"/>
              </a:rPr>
              <a:t>：</a:t>
            </a:r>
            <a:r>
              <a:rPr lang="en-US" altLang="zh-CN" sz="3200" b="1">
                <a:latin typeface="黑体" panose="02010609060101010101" pitchFamily="49" charset="-122"/>
                <a:ea typeface="黑体" panose="02010609060101010101" pitchFamily="49" charset="-122"/>
              </a:rPr>
              <a:t>机器学习第一次浪潮</a:t>
            </a:r>
            <a:endParaRPr lang="zh-CN" altLang="en-US" sz="3200" b="1">
              <a:latin typeface="黑体" panose="02010609060101010101" pitchFamily="49" charset="-122"/>
              <a:ea typeface="黑体" panose="02010609060101010101" pitchFamily="49" charset="-122"/>
            </a:endParaRPr>
          </a:p>
        </p:txBody>
      </p:sp>
      <p:sp>
        <p:nvSpPr>
          <p:cNvPr id="17411" name="文本占位符 83970">
            <a:extLst>
              <a:ext uri="{FF2B5EF4-FFF2-40B4-BE49-F238E27FC236}">
                <a16:creationId xmlns:a16="http://schemas.microsoft.com/office/drawing/2014/main" id="{D46D2231-2041-4699-9CF1-576D3BF57D8C}"/>
              </a:ext>
            </a:extLst>
          </p:cNvPr>
          <p:cNvSpPr>
            <a:spLocks noGrp="1" noChangeArrowheads="1"/>
          </p:cNvSpPr>
          <p:nvPr>
            <p:ph type="body" idx="1"/>
          </p:nvPr>
        </p:nvSpPr>
        <p:spPr>
          <a:xfrm>
            <a:off x="539750" y="2205038"/>
            <a:ext cx="8135938" cy="4114800"/>
          </a:xfrm>
        </p:spPr>
        <p:txBody>
          <a:bodyPr/>
          <a:lstStyle/>
          <a:p>
            <a:pPr eaLnBrk="1" hangingPunct="1">
              <a:lnSpc>
                <a:spcPct val="90000"/>
              </a:lnSpc>
            </a:pPr>
            <a:r>
              <a:rPr lang="zh-CN" altLang="en-US" sz="2400" b="1">
                <a:latin typeface="宋体" panose="02010600030101010101" pitchFamily="2" charset="-122"/>
              </a:rPr>
              <a:t>90年代，各种各样的浅层机器学习模型相继被提出，例如</a:t>
            </a:r>
            <a:r>
              <a:rPr lang="zh-CN" altLang="en-US" sz="2400" b="1">
                <a:solidFill>
                  <a:schemeClr val="hlink"/>
                </a:solidFill>
                <a:latin typeface="宋体" panose="02010600030101010101" pitchFamily="2" charset="-122"/>
              </a:rPr>
              <a:t>支撑向量机</a:t>
            </a:r>
            <a:r>
              <a:rPr lang="zh-CN" altLang="en-US" sz="2400" b="1">
                <a:latin typeface="宋体" panose="02010600030101010101" pitchFamily="2" charset="-122"/>
              </a:rPr>
              <a:t>（SVM，Support Vector Machines）、 </a:t>
            </a:r>
            <a:r>
              <a:rPr lang="zh-CN" altLang="en-US" sz="2400" b="1">
                <a:solidFill>
                  <a:schemeClr val="hlink"/>
                </a:solidFill>
                <a:latin typeface="宋体" panose="02010600030101010101" pitchFamily="2" charset="-122"/>
              </a:rPr>
              <a:t>Boosting、最大熵方法</a:t>
            </a:r>
            <a:r>
              <a:rPr lang="zh-CN" altLang="en-US" sz="2400" b="1">
                <a:latin typeface="宋体" panose="02010600030101010101" pitchFamily="2" charset="-122"/>
              </a:rPr>
              <a:t>（如LR，Logistic Regression）等。</a:t>
            </a:r>
          </a:p>
          <a:p>
            <a:pPr eaLnBrk="1" hangingPunct="1">
              <a:lnSpc>
                <a:spcPct val="90000"/>
              </a:lnSpc>
            </a:pPr>
            <a:endParaRPr lang="zh-CN" altLang="en-US" sz="2400" b="1">
              <a:latin typeface="宋体" panose="02010600030101010101" pitchFamily="2" charset="-122"/>
            </a:endParaRPr>
          </a:p>
          <a:p>
            <a:pPr eaLnBrk="1" hangingPunct="1">
              <a:lnSpc>
                <a:spcPct val="90000"/>
              </a:lnSpc>
            </a:pPr>
            <a:r>
              <a:rPr lang="zh-CN" altLang="en-US" sz="2400" b="1">
                <a:latin typeface="宋体" panose="02010600030101010101" pitchFamily="2" charset="-122"/>
              </a:rPr>
              <a:t>这些模型的结构基本上可以看成带有一层隐层节点（如SVM、Boosting），或没有隐层节点（如LR）。这些模型无论是在理论分析还是应用中都获得了巨大的成功。</a:t>
            </a:r>
          </a:p>
          <a:p>
            <a:pPr eaLnBrk="1" hangingPunct="1">
              <a:lnSpc>
                <a:spcPct val="90000"/>
              </a:lnSpc>
            </a:pPr>
            <a:endParaRPr lang="zh-CN" altLang="en-US" sz="2400" b="1">
              <a:latin typeface="宋体" panose="02010600030101010101" pitchFamily="2" charset="-122"/>
            </a:endParaRPr>
          </a:p>
          <a:p>
            <a:pPr eaLnBrk="1" hangingPunct="1">
              <a:lnSpc>
                <a:spcPct val="90000"/>
              </a:lnSpc>
            </a:pPr>
            <a:r>
              <a:rPr lang="zh-CN" altLang="en-US" sz="2400" b="1">
                <a:latin typeface="宋体" panose="02010600030101010101" pitchFamily="2" charset="-122"/>
              </a:rPr>
              <a:t>由于理论分析的难度大，训练方法又需要很多经验和技巧，这个时期深度人工神经网络相对沉寂。</a:t>
            </a:r>
          </a:p>
        </p:txBody>
      </p:sp>
      <p:pic>
        <p:nvPicPr>
          <p:cNvPr id="4" name="~PP1816.WAV">
            <a:hlinkClick r:id="" action="ppaction://media"/>
            <a:extLst>
              <a:ext uri="{FF2B5EF4-FFF2-40B4-BE49-F238E27FC236}">
                <a16:creationId xmlns:a16="http://schemas.microsoft.com/office/drawing/2014/main" id="{7E827169-AF50-4256-980E-76A0C3956CD7}"/>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10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10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84993">
            <a:extLst>
              <a:ext uri="{FF2B5EF4-FFF2-40B4-BE49-F238E27FC236}">
                <a16:creationId xmlns:a16="http://schemas.microsoft.com/office/drawing/2014/main" id="{0FF94652-403C-4529-8380-CDDBD67EBC3B}"/>
              </a:ext>
            </a:extLst>
          </p:cNvPr>
          <p:cNvSpPr>
            <a:spLocks noGrp="1" noChangeArrowheads="1"/>
          </p:cNvSpPr>
          <p:nvPr>
            <p:ph type="title"/>
          </p:nvPr>
        </p:nvSpPr>
        <p:spPr/>
        <p:txBody>
          <a:bodyPr/>
          <a:lstStyle/>
          <a:p>
            <a:pPr eaLnBrk="1" hangingPunct="1"/>
            <a:r>
              <a:rPr lang="en-US" altLang="zh-CN" sz="3200" b="1">
                <a:latin typeface="黑体" panose="02010609060101010101" pitchFamily="49" charset="-122"/>
                <a:ea typeface="黑体" panose="02010609060101010101" pitchFamily="49" charset="-122"/>
              </a:rPr>
              <a:t>1.5.2 深度学习</a:t>
            </a:r>
            <a:r>
              <a:rPr lang="zh-CN" altLang="en-US" sz="3200" b="1">
                <a:latin typeface="黑体" panose="02010609060101010101" pitchFamily="49" charset="-122"/>
                <a:ea typeface="黑体" panose="02010609060101010101" pitchFamily="49" charset="-122"/>
              </a:rPr>
              <a:t>：机器学习第二次浪潮</a:t>
            </a:r>
          </a:p>
        </p:txBody>
      </p:sp>
      <p:sp>
        <p:nvSpPr>
          <p:cNvPr id="19459" name="文本占位符 84994">
            <a:extLst>
              <a:ext uri="{FF2B5EF4-FFF2-40B4-BE49-F238E27FC236}">
                <a16:creationId xmlns:a16="http://schemas.microsoft.com/office/drawing/2014/main" id="{7E588889-CCD3-4352-B075-9499D1C2D957}"/>
              </a:ext>
            </a:extLst>
          </p:cNvPr>
          <p:cNvSpPr>
            <a:spLocks noGrp="1" noChangeArrowheads="1"/>
          </p:cNvSpPr>
          <p:nvPr>
            <p:ph type="body" idx="1"/>
          </p:nvPr>
        </p:nvSpPr>
        <p:spPr>
          <a:xfrm>
            <a:off x="323850" y="2060575"/>
            <a:ext cx="8280400" cy="4114800"/>
          </a:xfrm>
        </p:spPr>
        <p:txBody>
          <a:bodyPr/>
          <a:lstStyle/>
          <a:p>
            <a:pPr eaLnBrk="1" hangingPunct="1">
              <a:lnSpc>
                <a:spcPct val="80000"/>
              </a:lnSpc>
            </a:pPr>
            <a:r>
              <a:rPr lang="zh-CN" altLang="en-US" sz="2400" b="1">
                <a:latin typeface="宋体" panose="02010600030101010101" pitchFamily="2" charset="-122"/>
              </a:rPr>
              <a:t>2006年多伦多大学教授、机器学习领域泰斗</a:t>
            </a:r>
            <a:r>
              <a:rPr lang="zh-CN" altLang="en-US" sz="2400" b="1">
                <a:solidFill>
                  <a:schemeClr val="hlink"/>
                </a:solidFill>
                <a:latin typeface="宋体" panose="02010600030101010101" pitchFamily="2" charset="-122"/>
              </a:rPr>
              <a:t>Geoffrey Hinton</a:t>
            </a:r>
            <a:r>
              <a:rPr lang="zh-CN" altLang="en-US" sz="2400" b="1">
                <a:latin typeface="宋体" panose="02010600030101010101" pitchFamily="2" charset="-122"/>
              </a:rPr>
              <a:t>在《科学》发表了一篇文章，开启了深度学习在学术界和工业界的浪潮。</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这篇文章有两个主要观点：</a:t>
            </a:r>
          </a:p>
          <a:p>
            <a:pPr eaLnBrk="1" hangingPunct="1">
              <a:lnSpc>
                <a:spcPct val="80000"/>
              </a:lnSpc>
              <a:buFont typeface="Wingdings" panose="05000000000000000000" pitchFamily="2" charset="2"/>
              <a:buChar char="Ø"/>
            </a:pPr>
            <a:r>
              <a:rPr lang="zh-CN" altLang="en-US" sz="2400" b="1">
                <a:latin typeface="宋体" panose="02010600030101010101" pitchFamily="2" charset="-122"/>
              </a:rPr>
              <a:t>1）多隐层的人工神经网络具有优异的特征学习能力，学习得到的特征对数据有更本质的刻画，从而有利于可视化或分类。</a:t>
            </a:r>
          </a:p>
          <a:p>
            <a:pPr eaLnBrk="1" hangingPunct="1">
              <a:lnSpc>
                <a:spcPct val="80000"/>
              </a:lnSpc>
              <a:buFont typeface="Wingdings" panose="05000000000000000000" pitchFamily="2" charset="2"/>
              <a:buChar char="Ø"/>
            </a:pPr>
            <a:endParaRPr lang="zh-CN" altLang="en-US" sz="2400" b="1">
              <a:latin typeface="宋体" panose="02010600030101010101" pitchFamily="2" charset="-122"/>
            </a:endParaRPr>
          </a:p>
          <a:p>
            <a:pPr eaLnBrk="1" hangingPunct="1">
              <a:lnSpc>
                <a:spcPct val="80000"/>
              </a:lnSpc>
              <a:buFont typeface="Wingdings" panose="05000000000000000000" pitchFamily="2" charset="2"/>
              <a:buChar char="Ø"/>
            </a:pPr>
            <a:r>
              <a:rPr lang="zh-CN" altLang="en-US" sz="2400" b="1">
                <a:latin typeface="宋体" panose="02010600030101010101" pitchFamily="2" charset="-122"/>
              </a:rPr>
              <a:t>2）深度神经网络在训练上的难度，可以通过“</a:t>
            </a:r>
            <a:r>
              <a:rPr lang="zh-CN" altLang="en-US" sz="2400" b="1">
                <a:solidFill>
                  <a:schemeClr val="hlink"/>
                </a:solidFill>
                <a:latin typeface="宋体" panose="02010600030101010101" pitchFamily="2" charset="-122"/>
              </a:rPr>
              <a:t>逐层初始化</a:t>
            </a:r>
            <a:r>
              <a:rPr lang="zh-CN" altLang="en-US" sz="2400" b="1">
                <a:latin typeface="宋体" panose="02010600030101010101" pitchFamily="2" charset="-122"/>
              </a:rPr>
              <a:t>”（layer-wise pre-training）有效克服，逐层初始化是通过无监督学习实现的。</a:t>
            </a:r>
          </a:p>
          <a:p>
            <a:pPr eaLnBrk="1" hangingPunct="1">
              <a:lnSpc>
                <a:spcPct val="80000"/>
              </a:lnSpc>
            </a:pPr>
            <a:endParaRPr lang="en-US" altLang="zh-CN" sz="2400">
              <a:latin typeface="宋体" panose="02010600030101010101" pitchFamily="2" charset="-122"/>
            </a:endParaRPr>
          </a:p>
        </p:txBody>
      </p:sp>
      <p:pic>
        <p:nvPicPr>
          <p:cNvPr id="6" name="~PP2837.WAV">
            <a:hlinkClick r:id="" action="ppaction://media"/>
            <a:extLst>
              <a:ext uri="{FF2B5EF4-FFF2-40B4-BE49-F238E27FC236}">
                <a16:creationId xmlns:a16="http://schemas.microsoft.com/office/drawing/2014/main" id="{DF236E6F-52F8-43AE-BF1A-0279B1CBA417}"/>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992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9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6017">
            <a:extLst>
              <a:ext uri="{FF2B5EF4-FFF2-40B4-BE49-F238E27FC236}">
                <a16:creationId xmlns:a16="http://schemas.microsoft.com/office/drawing/2014/main" id="{A094A476-4846-4985-820C-35C1B80D50F1}"/>
              </a:ext>
            </a:extLst>
          </p:cNvPr>
          <p:cNvSpPr>
            <a:spLocks noGrp="1" noChangeArrowheads="1"/>
          </p:cNvSpPr>
          <p:nvPr>
            <p:ph type="title"/>
          </p:nvPr>
        </p:nvSpPr>
        <p:spPr/>
        <p:txBody>
          <a:bodyPr/>
          <a:lstStyle/>
          <a:p>
            <a:pPr eaLnBrk="1" hangingPunct="1"/>
            <a:r>
              <a:rPr lang="en-US" altLang="zh-CN" sz="3200" b="1">
                <a:latin typeface="黑体" panose="02010609060101010101" pitchFamily="49" charset="-122"/>
                <a:ea typeface="黑体" panose="02010609060101010101" pitchFamily="49" charset="-122"/>
              </a:rPr>
              <a:t>1.5.2 深度学习</a:t>
            </a:r>
            <a:r>
              <a:rPr lang="zh-CN" altLang="en-US" sz="3200" b="1">
                <a:latin typeface="黑体" panose="02010609060101010101" pitchFamily="49" charset="-122"/>
                <a:ea typeface="黑体" panose="02010609060101010101" pitchFamily="49" charset="-122"/>
              </a:rPr>
              <a:t>：机器学习第二次浪潮</a:t>
            </a:r>
          </a:p>
        </p:txBody>
      </p:sp>
      <p:sp>
        <p:nvSpPr>
          <p:cNvPr id="20483" name="文本占位符 86018">
            <a:extLst>
              <a:ext uri="{FF2B5EF4-FFF2-40B4-BE49-F238E27FC236}">
                <a16:creationId xmlns:a16="http://schemas.microsoft.com/office/drawing/2014/main" id="{99971254-16AB-4881-A6A4-C6AEB01DA466}"/>
              </a:ext>
            </a:extLst>
          </p:cNvPr>
          <p:cNvSpPr>
            <a:spLocks noGrp="1" noChangeArrowheads="1"/>
          </p:cNvSpPr>
          <p:nvPr>
            <p:ph type="body" idx="1"/>
          </p:nvPr>
        </p:nvSpPr>
        <p:spPr>
          <a:xfrm>
            <a:off x="468313" y="2276475"/>
            <a:ext cx="8137525" cy="4114800"/>
          </a:xfrm>
        </p:spPr>
        <p:txBody>
          <a:bodyPr/>
          <a:lstStyle/>
          <a:p>
            <a:pPr eaLnBrk="1" hangingPunct="1">
              <a:lnSpc>
                <a:spcPct val="90000"/>
              </a:lnSpc>
            </a:pPr>
            <a:r>
              <a:rPr lang="zh-CN" altLang="en-US" sz="2400" b="1"/>
              <a:t>多数分类、回归等学习方法为浅层结构算法，</a:t>
            </a:r>
            <a:r>
              <a:rPr lang="zh-CN" altLang="en-US" sz="2400" b="1">
                <a:solidFill>
                  <a:schemeClr val="hlink"/>
                </a:solidFill>
              </a:rPr>
              <a:t>局限性在于有限样本和计算单元情况下对复杂函数的表示能力有限，针对复杂分类问题其泛化能力受到一定制约</a:t>
            </a:r>
            <a:r>
              <a:rPr lang="zh-CN" altLang="en-US" sz="2400" b="1"/>
              <a:t>。</a:t>
            </a:r>
          </a:p>
          <a:p>
            <a:pPr eaLnBrk="1" hangingPunct="1">
              <a:lnSpc>
                <a:spcPct val="90000"/>
              </a:lnSpc>
            </a:pPr>
            <a:endParaRPr lang="zh-CN" altLang="en-US" sz="2400" b="1"/>
          </a:p>
          <a:p>
            <a:pPr eaLnBrk="1" hangingPunct="1">
              <a:lnSpc>
                <a:spcPct val="90000"/>
              </a:lnSpc>
            </a:pPr>
            <a:r>
              <a:rPr lang="zh-CN" altLang="en-US" sz="2400" b="1">
                <a:solidFill>
                  <a:schemeClr val="hlink"/>
                </a:solidFill>
              </a:rPr>
              <a:t>深度学习</a:t>
            </a:r>
            <a:r>
              <a:rPr lang="zh-CN" altLang="en-US" sz="2400" b="1"/>
              <a:t>通过学习一种深层非线性网络结构，实现复杂函数逼近，表征输入数据分布式表示，</a:t>
            </a:r>
            <a:r>
              <a:rPr lang="zh-CN" altLang="en-US" sz="2400" b="1">
                <a:solidFill>
                  <a:schemeClr val="hlink"/>
                </a:solidFill>
              </a:rPr>
              <a:t>并展现了强大的从少数样本中集中学习数据集本质特征的能力</a:t>
            </a:r>
            <a:r>
              <a:rPr lang="zh-CN" altLang="en-US" sz="2400" b="1"/>
              <a:t>。</a:t>
            </a:r>
          </a:p>
          <a:p>
            <a:pPr eaLnBrk="1" hangingPunct="1">
              <a:lnSpc>
                <a:spcPct val="90000"/>
              </a:lnSpc>
              <a:buFont typeface="Wingdings" panose="05000000000000000000" pitchFamily="2" charset="2"/>
              <a:buNone/>
            </a:pPr>
            <a:r>
              <a:rPr lang="zh-CN" altLang="en-US" sz="2400" b="1"/>
              <a:t>  （多层的好处是可以用较少的参数表示复杂的函数）</a:t>
            </a:r>
          </a:p>
          <a:p>
            <a:pPr eaLnBrk="1" hangingPunct="1">
              <a:lnSpc>
                <a:spcPct val="90000"/>
              </a:lnSpc>
            </a:pPr>
            <a:endParaRPr lang="zh-CN" altLang="en-US" sz="2400"/>
          </a:p>
        </p:txBody>
      </p:sp>
      <p:pic>
        <p:nvPicPr>
          <p:cNvPr id="4" name="~PP3594.WAV">
            <a:hlinkClick r:id="" action="ppaction://media"/>
            <a:extLst>
              <a:ext uri="{FF2B5EF4-FFF2-40B4-BE49-F238E27FC236}">
                <a16:creationId xmlns:a16="http://schemas.microsoft.com/office/drawing/2014/main" id="{CED991DB-A050-4212-9F85-3A55CAF61026}"/>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977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97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87041">
            <a:extLst>
              <a:ext uri="{FF2B5EF4-FFF2-40B4-BE49-F238E27FC236}">
                <a16:creationId xmlns:a16="http://schemas.microsoft.com/office/drawing/2014/main" id="{2EE192EB-98AB-49B8-BAE5-58DB492613EB}"/>
              </a:ext>
            </a:extLst>
          </p:cNvPr>
          <p:cNvSpPr>
            <a:spLocks noGrp="1" noChangeArrowheads="1"/>
          </p:cNvSpPr>
          <p:nvPr>
            <p:ph type="title"/>
          </p:nvPr>
        </p:nvSpPr>
        <p:spPr/>
        <p:txBody>
          <a:bodyPr/>
          <a:lstStyle/>
          <a:p>
            <a:pPr eaLnBrk="1" hangingPunct="1"/>
            <a:r>
              <a:rPr lang="en-US" altLang="zh-CN" sz="3200" b="1">
                <a:latin typeface="黑体" panose="02010609060101010101" pitchFamily="49" charset="-122"/>
                <a:ea typeface="黑体" panose="02010609060101010101" pitchFamily="49" charset="-122"/>
              </a:rPr>
              <a:t>1.5.2 深度学习</a:t>
            </a:r>
            <a:r>
              <a:rPr lang="zh-CN" altLang="en-US" sz="3200" b="1">
                <a:latin typeface="黑体" panose="02010609060101010101" pitchFamily="49" charset="-122"/>
                <a:ea typeface="黑体" panose="02010609060101010101" pitchFamily="49" charset="-122"/>
              </a:rPr>
              <a:t>：机器学习第二次浪潮</a:t>
            </a:r>
          </a:p>
        </p:txBody>
      </p:sp>
      <p:pic>
        <p:nvPicPr>
          <p:cNvPr id="21507" name="文本占位符 87043">
            <a:extLst>
              <a:ext uri="{FF2B5EF4-FFF2-40B4-BE49-F238E27FC236}">
                <a16:creationId xmlns:a16="http://schemas.microsoft.com/office/drawing/2014/main" id="{901DE241-24C6-4DCB-9CE4-0DEA7B398F84}"/>
              </a:ext>
            </a:extLst>
          </p:cNvPr>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971550" y="2852738"/>
            <a:ext cx="7200900" cy="2232025"/>
          </a:xfrm>
        </p:spPr>
      </p:pic>
      <p:pic>
        <p:nvPicPr>
          <p:cNvPr id="4" name="~PP80.WAV">
            <a:hlinkClick r:id="" action="ppaction://media"/>
            <a:extLst>
              <a:ext uri="{FF2B5EF4-FFF2-40B4-BE49-F238E27FC236}">
                <a16:creationId xmlns:a16="http://schemas.microsoft.com/office/drawing/2014/main" id="{64DCF6E2-DD4E-4BC8-9DD9-3C9A1B7321F2}"/>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322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32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F08C8CEF-E8BB-4BC0-AC36-388DBE98528C}"/>
              </a:ext>
            </a:extLst>
          </p:cNvPr>
          <p:cNvSpPr>
            <a:spLocks noGrp="1" noChangeArrowheads="1"/>
          </p:cNvSpPr>
          <p:nvPr>
            <p:ph type="title"/>
          </p:nvPr>
        </p:nvSpPr>
        <p:spPr/>
        <p:txBody>
          <a:bodyPr/>
          <a:lstStyle/>
          <a:p>
            <a:r>
              <a:rPr lang="zh-CN" altLang="en-US" sz="4000" b="1">
                <a:latin typeface="黑体" panose="02010609060101010101" pitchFamily="49" charset="-122"/>
                <a:ea typeface="黑体" panose="02010609060101010101" pitchFamily="49" charset="-122"/>
              </a:rPr>
              <a:t>参考资料</a:t>
            </a:r>
          </a:p>
        </p:txBody>
      </p:sp>
      <p:sp>
        <p:nvSpPr>
          <p:cNvPr id="3" name="内容占位符 2">
            <a:extLst>
              <a:ext uri="{FF2B5EF4-FFF2-40B4-BE49-F238E27FC236}">
                <a16:creationId xmlns:a16="http://schemas.microsoft.com/office/drawing/2014/main" id="{74509A58-7797-4168-A529-174C34F36F14}"/>
              </a:ext>
            </a:extLst>
          </p:cNvPr>
          <p:cNvSpPr>
            <a:spLocks noGrp="1"/>
          </p:cNvSpPr>
          <p:nvPr>
            <p:ph idx="1"/>
          </p:nvPr>
        </p:nvSpPr>
        <p:spPr>
          <a:xfrm>
            <a:off x="685800" y="2276475"/>
            <a:ext cx="7772400" cy="4114800"/>
          </a:xfrm>
        </p:spPr>
        <p:txBody>
          <a:bodyPr/>
          <a:lstStyle/>
          <a:p>
            <a:pPr>
              <a:defRPr/>
            </a:pPr>
            <a:r>
              <a:rPr lang="zh-CN" altLang="en-US" sz="2800" b="1" dirty="0">
                <a:latin typeface="+mn-ea"/>
              </a:rPr>
              <a:t>深度学习与计算机视觉</a:t>
            </a:r>
            <a:endParaRPr lang="en-US" altLang="zh-CN" sz="2800" b="1" dirty="0">
              <a:latin typeface="+mn-ea"/>
            </a:endParaRPr>
          </a:p>
          <a:p>
            <a:pPr>
              <a:defRPr/>
            </a:pPr>
            <a:r>
              <a:rPr lang="zh-CN" altLang="en-US" sz="2800" b="1" dirty="0">
                <a:latin typeface="+mn-ea"/>
              </a:rPr>
              <a:t>叶韵  编著</a:t>
            </a:r>
            <a:endParaRPr lang="en-US" altLang="zh-CN" sz="2800" b="1" dirty="0">
              <a:latin typeface="+mn-ea"/>
            </a:endParaRPr>
          </a:p>
          <a:p>
            <a:pPr>
              <a:defRPr/>
            </a:pPr>
            <a:r>
              <a:rPr lang="zh-CN" altLang="en-US" sz="2800" b="1" dirty="0">
                <a:latin typeface="+mn-ea"/>
              </a:rPr>
              <a:t>机械工业出版社</a:t>
            </a:r>
          </a:p>
        </p:txBody>
      </p:sp>
      <p:pic>
        <p:nvPicPr>
          <p:cNvPr id="4" name="~PP1568.WAV">
            <a:hlinkClick r:id="" action="ppaction://media"/>
            <a:extLst>
              <a:ext uri="{FF2B5EF4-FFF2-40B4-BE49-F238E27FC236}">
                <a16:creationId xmlns:a16="http://schemas.microsoft.com/office/drawing/2014/main" id="{3CB8B8C0-F9B8-4825-A7E8-7022945C58CB}"/>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75688" y="6308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212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2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8783EE8-F108-4208-893C-AB63D239D1AF}"/>
              </a:ext>
            </a:extLst>
          </p:cNvPr>
          <p:cNvSpPr>
            <a:spLocks noGrp="1" noChangeArrowheads="1"/>
          </p:cNvSpPr>
          <p:nvPr>
            <p:ph type="title"/>
          </p:nvPr>
        </p:nvSpPr>
        <p:spPr/>
        <p:txBody>
          <a:bodyPr/>
          <a:lstStyle/>
          <a:p>
            <a:pPr eaLnBrk="1" hangingPunct="1"/>
            <a:r>
              <a:rPr lang="zh-CN" altLang="en-US" sz="4000" b="1">
                <a:ea typeface="黑体" panose="02010609060101010101" pitchFamily="49" charset="-122"/>
              </a:rPr>
              <a:t>第一讲作业</a:t>
            </a:r>
          </a:p>
        </p:txBody>
      </p:sp>
      <p:sp>
        <p:nvSpPr>
          <p:cNvPr id="23555" name="Rectangle 3">
            <a:extLst>
              <a:ext uri="{FF2B5EF4-FFF2-40B4-BE49-F238E27FC236}">
                <a16:creationId xmlns:a16="http://schemas.microsoft.com/office/drawing/2014/main" id="{38F60E8A-652C-4B89-BA4D-F596AC8A6A69}"/>
              </a:ext>
            </a:extLst>
          </p:cNvPr>
          <p:cNvSpPr>
            <a:spLocks noGrp="1" noChangeArrowheads="1"/>
          </p:cNvSpPr>
          <p:nvPr>
            <p:ph type="body" idx="1"/>
          </p:nvPr>
        </p:nvSpPr>
        <p:spPr>
          <a:xfrm>
            <a:off x="755650" y="1989138"/>
            <a:ext cx="7993063" cy="4114800"/>
          </a:xfrm>
        </p:spPr>
        <p:txBody>
          <a:bodyPr/>
          <a:lstStyle/>
          <a:p>
            <a:pPr eaLnBrk="1" hangingPunct="1">
              <a:buFont typeface="Wingdings" panose="05000000000000000000" pitchFamily="2" charset="2"/>
              <a:buNone/>
            </a:pPr>
            <a:r>
              <a:rPr lang="en-US" altLang="zh-CN" sz="2400" b="1">
                <a:latin typeface="宋体" panose="02010600030101010101" pitchFamily="2" charset="-122"/>
              </a:rPr>
              <a:t>1.</a:t>
            </a:r>
            <a:r>
              <a:rPr lang="zh-CN" altLang="en-US" sz="2400" b="1">
                <a:latin typeface="宋体" panose="02010600030101010101" pitchFamily="2" charset="-122"/>
              </a:rPr>
              <a:t>好的特征具有什么样的性质？机器学习提取特征时存在哪些局限性？</a:t>
            </a:r>
          </a:p>
          <a:p>
            <a:pPr eaLnBrk="1" hangingPunct="1">
              <a:buFont typeface="Wingdings" panose="05000000000000000000" pitchFamily="2" charset="2"/>
              <a:buNone/>
            </a:pPr>
            <a:r>
              <a:rPr lang="en-US" altLang="zh-CN" sz="2400" b="1">
                <a:latin typeface="宋体" panose="02010600030101010101" pitchFamily="2" charset="-122"/>
              </a:rPr>
              <a:t>2.</a:t>
            </a:r>
            <a:r>
              <a:rPr lang="zh-CN" altLang="en-US" sz="2400" b="1">
                <a:latin typeface="宋体" panose="02010600030101010101" pitchFamily="2" charset="-122"/>
              </a:rPr>
              <a:t>深度学习借鉴了人脑视觉机理的哪些特点？</a:t>
            </a:r>
          </a:p>
          <a:p>
            <a:pPr eaLnBrk="1" hangingPunct="1">
              <a:buFont typeface="Wingdings" panose="05000000000000000000" pitchFamily="2" charset="2"/>
              <a:buNone/>
            </a:pPr>
            <a:r>
              <a:rPr lang="en-US" altLang="zh-CN" sz="2400" b="1">
                <a:latin typeface="宋体" panose="02010600030101010101" pitchFamily="2" charset="-122"/>
              </a:rPr>
              <a:t>3.</a:t>
            </a:r>
            <a:r>
              <a:rPr lang="zh-CN" altLang="en-US" sz="2400" b="1">
                <a:latin typeface="宋体" panose="02010600030101010101" pitchFamily="2" charset="-122"/>
              </a:rPr>
              <a:t>特征越多越好吗？特征多带来哪些影响？</a:t>
            </a:r>
            <a:endParaRPr lang="en-US" altLang="zh-CN" sz="2400" b="1">
              <a:latin typeface="宋体" panose="02010600030101010101" pitchFamily="2" charset="-122"/>
            </a:endParaRPr>
          </a:p>
          <a:p>
            <a:pPr eaLnBrk="1" hangingPunct="1">
              <a:buFont typeface="Wingdings" panose="05000000000000000000" pitchFamily="2" charset="2"/>
              <a:buNone/>
            </a:pPr>
            <a:r>
              <a:rPr lang="en-US" altLang="zh-CN" sz="2400" b="1">
                <a:latin typeface="宋体" panose="02010600030101010101" pitchFamily="2" charset="-122"/>
              </a:rPr>
              <a:t>4.</a:t>
            </a:r>
            <a:r>
              <a:rPr lang="zh-CN" altLang="en-US" sz="2400" b="1">
                <a:latin typeface="宋体" panose="02010600030101010101" pitchFamily="2" charset="-122"/>
              </a:rPr>
              <a:t>无监督学习和有监督学习的区别是什么？</a:t>
            </a:r>
          </a:p>
          <a:p>
            <a:pPr eaLnBrk="1" hangingPunct="1">
              <a:buFont typeface="Wingdings" panose="05000000000000000000" pitchFamily="2" charset="2"/>
              <a:buNone/>
            </a:pPr>
            <a:r>
              <a:rPr lang="en-US" altLang="zh-CN" sz="2400" b="1">
                <a:latin typeface="宋体" panose="02010600030101010101" pitchFamily="2" charset="-122"/>
              </a:rPr>
              <a:t>5.</a:t>
            </a:r>
            <a:r>
              <a:rPr lang="zh-CN" altLang="en-US" sz="2400" b="1">
                <a:latin typeface="宋体" panose="02010600030101010101" pitchFamily="2" charset="-122"/>
              </a:rPr>
              <a:t>为什么需要深层神经网络？</a:t>
            </a:r>
            <a:endParaRPr lang="en-US" altLang="zh-CN" sz="2400" b="1">
              <a:latin typeface="宋体" panose="02010600030101010101" pitchFamily="2" charset="-122"/>
            </a:endParaRPr>
          </a:p>
          <a:p>
            <a:pPr eaLnBrk="1" hangingPunct="1">
              <a:buFont typeface="Wingdings" panose="05000000000000000000" pitchFamily="2" charset="2"/>
              <a:buNone/>
            </a:pPr>
            <a:r>
              <a:rPr lang="en-US" altLang="zh-CN" sz="2400" b="1">
                <a:latin typeface="宋体" panose="02010600030101010101" pitchFamily="2" charset="-122"/>
              </a:rPr>
              <a:t>6.2006</a:t>
            </a:r>
            <a:r>
              <a:rPr lang="zh-CN" altLang="en-US" sz="2400" b="1">
                <a:latin typeface="宋体" panose="02010600030101010101" pitchFamily="2" charset="-122"/>
              </a:rPr>
              <a:t>年多伦Hinton教授在《科学》上发表的开启深度学习浪潮的论文的主要观点是什么？</a:t>
            </a:r>
          </a:p>
          <a:p>
            <a:pPr eaLnBrk="1" hangingPunct="1">
              <a:buFont typeface="Wingdings" panose="05000000000000000000" pitchFamily="2" charset="2"/>
              <a:buNone/>
            </a:pPr>
            <a:endParaRPr lang="en-US" altLang="zh-CN" sz="2400" b="1">
              <a:latin typeface="宋体" panose="02010600030101010101" pitchFamily="2" charset="-122"/>
            </a:endParaRPr>
          </a:p>
          <a:p>
            <a:pPr eaLnBrk="1" hangingPunct="1">
              <a:buFont typeface="Wingdings" panose="05000000000000000000" pitchFamily="2" charset="2"/>
              <a:buNone/>
            </a:pPr>
            <a:endParaRPr lang="zh-CN" altLang="en-US" sz="2400" b="1">
              <a:latin typeface="宋体" panose="02010600030101010101" pitchFamily="2" charset="-122"/>
            </a:endParaRPr>
          </a:p>
        </p:txBody>
      </p:sp>
      <p:pic>
        <p:nvPicPr>
          <p:cNvPr id="5" name="~PP1601.WAV">
            <a:hlinkClick r:id="" action="ppaction://media"/>
            <a:extLst>
              <a:ext uri="{FF2B5EF4-FFF2-40B4-BE49-F238E27FC236}">
                <a16:creationId xmlns:a16="http://schemas.microsoft.com/office/drawing/2014/main" id="{E6EEF1D4-0901-425C-AAEB-260070D10446}"/>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557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55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72705">
            <a:extLst>
              <a:ext uri="{FF2B5EF4-FFF2-40B4-BE49-F238E27FC236}">
                <a16:creationId xmlns:a16="http://schemas.microsoft.com/office/drawing/2014/main" id="{C42C72F2-D11F-474D-83B4-A2A1798FFFF4}"/>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1.3.3 结构性特征表示</a:t>
            </a:r>
            <a:endParaRPr lang="en-US" altLang="zh-CN" sz="4000" b="1">
              <a:latin typeface="黑体" panose="02010609060101010101" pitchFamily="49" charset="-122"/>
              <a:ea typeface="黑体" panose="02010609060101010101" pitchFamily="49" charset="-122"/>
            </a:endParaRPr>
          </a:p>
        </p:txBody>
      </p:sp>
      <p:sp>
        <p:nvSpPr>
          <p:cNvPr id="5123" name="文本占位符 72706">
            <a:extLst>
              <a:ext uri="{FF2B5EF4-FFF2-40B4-BE49-F238E27FC236}">
                <a16:creationId xmlns:a16="http://schemas.microsoft.com/office/drawing/2014/main" id="{701F73D8-B369-432C-B70D-05FA86C77BFA}"/>
              </a:ext>
            </a:extLst>
          </p:cNvPr>
          <p:cNvSpPr>
            <a:spLocks noGrp="1" noChangeArrowheads="1"/>
          </p:cNvSpPr>
          <p:nvPr>
            <p:ph type="body" idx="1"/>
          </p:nvPr>
        </p:nvSpPr>
        <p:spPr>
          <a:xfrm>
            <a:off x="395288" y="2060575"/>
            <a:ext cx="8424862" cy="4114800"/>
          </a:xfrm>
        </p:spPr>
        <p:txBody>
          <a:bodyPr/>
          <a:lstStyle/>
          <a:p>
            <a:pPr eaLnBrk="1" hangingPunct="1">
              <a:lnSpc>
                <a:spcPct val="80000"/>
              </a:lnSpc>
            </a:pPr>
            <a:r>
              <a:rPr lang="zh-CN" altLang="en-US" sz="2400" b="1">
                <a:latin typeface="宋体" panose="02010600030101010101" pitchFamily="2" charset="-122"/>
              </a:rPr>
              <a:t>小块的图形可以由</a:t>
            </a:r>
            <a:r>
              <a:rPr lang="zh-CN" altLang="en-US" sz="2400" b="1">
                <a:solidFill>
                  <a:schemeClr val="hlink"/>
                </a:solidFill>
                <a:latin typeface="宋体" panose="02010600030101010101" pitchFamily="2" charset="-122"/>
              </a:rPr>
              <a:t>基本edge</a:t>
            </a:r>
            <a:r>
              <a:rPr lang="zh-CN" altLang="en-US" sz="2400" b="1">
                <a:latin typeface="宋体" panose="02010600030101010101" pitchFamily="2" charset="-122"/>
              </a:rPr>
              <a:t>构成，更结构化，更复杂的具有概念性的图形如何表示呢？</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需要更高层次的特征表示，比如V2，V4。因此V1看像素级是像素级。V2看V1是像素级，这个是层次递进的，高层表达由底层表达的组合而成。</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专业点说就是</a:t>
            </a:r>
            <a:r>
              <a:rPr lang="zh-CN" altLang="en-US" sz="2400" b="1">
                <a:solidFill>
                  <a:schemeClr val="hlink"/>
                </a:solidFill>
                <a:latin typeface="宋体" panose="02010600030101010101" pitchFamily="2" charset="-122"/>
              </a:rPr>
              <a:t>基basis</a:t>
            </a:r>
            <a:r>
              <a:rPr lang="zh-CN" altLang="en-US" sz="2400" b="1">
                <a:latin typeface="宋体" panose="02010600030101010101" pitchFamily="2" charset="-122"/>
              </a:rPr>
              <a:t>。V1提出的basis是边缘，然后V2层是V1层这些basis的组合，V2得到的是高一层的basis，</a:t>
            </a:r>
            <a:r>
              <a:rPr lang="zh-CN" altLang="zh-CN" sz="2400" b="1">
                <a:latin typeface="宋体" panose="02010600030101010101" pitchFamily="2" charset="-122"/>
              </a:rPr>
              <a:t>上上层又是</a:t>
            </a:r>
            <a:r>
              <a:rPr lang="zh-CN" altLang="en-US" sz="2400" b="1">
                <a:latin typeface="宋体" panose="02010600030101010101" pitchFamily="2" charset="-122"/>
              </a:rPr>
              <a:t>下一层组合basis结果</a:t>
            </a:r>
            <a:r>
              <a:rPr lang="en-US" altLang="zh-CN" sz="2400" b="1">
                <a:latin typeface="宋体" panose="02010600030101010101" pitchFamily="2" charset="-122"/>
              </a:rPr>
              <a:t>...</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美其名曰</a:t>
            </a:r>
            <a:r>
              <a:rPr lang="zh-CN" altLang="en-US" sz="2400" b="1">
                <a:solidFill>
                  <a:schemeClr val="hlink"/>
                </a:solidFill>
                <a:latin typeface="宋体" panose="02010600030101010101" pitchFamily="2" charset="-122"/>
              </a:rPr>
              <a:t>Deep learning</a:t>
            </a:r>
            <a:r>
              <a:rPr lang="zh-CN" altLang="en-US" sz="2400" b="1">
                <a:latin typeface="宋体" panose="02010600030101010101" pitchFamily="2" charset="-122"/>
              </a:rPr>
              <a:t>或者</a:t>
            </a:r>
            <a:r>
              <a:rPr lang="zh-CN" altLang="en-US" sz="2400" b="1">
                <a:solidFill>
                  <a:schemeClr val="hlink"/>
                </a:solidFill>
                <a:latin typeface="宋体" panose="02010600030101010101" pitchFamily="2" charset="-122"/>
              </a:rPr>
              <a:t>Unsupervised Feature Learning.</a:t>
            </a:r>
          </a:p>
          <a:p>
            <a:pPr eaLnBrk="1" hangingPunct="1">
              <a:lnSpc>
                <a:spcPct val="80000"/>
              </a:lnSpc>
            </a:pPr>
            <a:endParaRPr lang="en-US" altLang="zh-CN" sz="2400">
              <a:solidFill>
                <a:schemeClr val="hlink"/>
              </a:solidFill>
              <a:latin typeface="宋体" panose="02010600030101010101" pitchFamily="2" charset="-122"/>
            </a:endParaRPr>
          </a:p>
        </p:txBody>
      </p:sp>
      <p:pic>
        <p:nvPicPr>
          <p:cNvPr id="4" name="~PP2658.WAV">
            <a:hlinkClick r:id="" action="ppaction://media"/>
            <a:extLst>
              <a:ext uri="{FF2B5EF4-FFF2-40B4-BE49-F238E27FC236}">
                <a16:creationId xmlns:a16="http://schemas.microsoft.com/office/drawing/2014/main" id="{52E8ABCF-44C3-4775-BB88-267E09E86398}"/>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9112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91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73729">
            <a:extLst>
              <a:ext uri="{FF2B5EF4-FFF2-40B4-BE49-F238E27FC236}">
                <a16:creationId xmlns:a16="http://schemas.microsoft.com/office/drawing/2014/main" id="{D94A4A1C-9C45-461A-A6B8-466DF1119E1F}"/>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1.3.3 结构性特征表示</a:t>
            </a:r>
            <a:endParaRPr lang="en-US" altLang="zh-CN" sz="4000" b="1">
              <a:latin typeface="黑体" panose="02010609060101010101" pitchFamily="49" charset="-122"/>
              <a:ea typeface="黑体" panose="02010609060101010101" pitchFamily="49" charset="-122"/>
            </a:endParaRPr>
          </a:p>
        </p:txBody>
      </p:sp>
      <p:sp>
        <p:nvSpPr>
          <p:cNvPr id="6147" name="文本占位符 73730">
            <a:extLst>
              <a:ext uri="{FF2B5EF4-FFF2-40B4-BE49-F238E27FC236}">
                <a16:creationId xmlns:a16="http://schemas.microsoft.com/office/drawing/2014/main" id="{593820D8-F4B9-4E82-A08D-909629357D38}"/>
              </a:ext>
            </a:extLst>
          </p:cNvPr>
          <p:cNvSpPr>
            <a:spLocks noGrp="1" noChangeArrowheads="1"/>
          </p:cNvSpPr>
          <p:nvPr>
            <p:ph type="body" idx="1"/>
          </p:nvPr>
        </p:nvSpPr>
        <p:spPr>
          <a:xfrm>
            <a:off x="323850" y="2133600"/>
            <a:ext cx="8640763" cy="4114800"/>
          </a:xfrm>
        </p:spPr>
        <p:txBody>
          <a:bodyPr/>
          <a:lstStyle/>
          <a:p>
            <a:pPr eaLnBrk="1" hangingPunct="1"/>
            <a:r>
              <a:rPr lang="zh-CN" altLang="en-US" sz="2400" b="1">
                <a:latin typeface="宋体" panose="02010600030101010101" pitchFamily="2" charset="-122"/>
              </a:rPr>
              <a:t>直观上说，就是找到有意义的小碎片（</a:t>
            </a:r>
            <a:r>
              <a:rPr lang="en-US" altLang="zh-CN" sz="2400" b="1">
                <a:latin typeface="宋体" panose="02010600030101010101" pitchFamily="2" charset="-122"/>
              </a:rPr>
              <a:t>patch</a:t>
            </a:r>
            <a:r>
              <a:rPr lang="zh-CN" altLang="en-US" sz="2400" b="1">
                <a:latin typeface="宋体" panose="02010600030101010101" pitchFamily="2" charset="-122"/>
              </a:rPr>
              <a:t>），再将其进行组合（combine），就得到了上一层的特征（feature），递归地向上学习特征（learning feature）。</a:t>
            </a:r>
          </a:p>
        </p:txBody>
      </p:sp>
      <p:pic>
        <p:nvPicPr>
          <p:cNvPr id="6148" name="图片 73731">
            <a:extLst>
              <a:ext uri="{FF2B5EF4-FFF2-40B4-BE49-F238E27FC236}">
                <a16:creationId xmlns:a16="http://schemas.microsoft.com/office/drawing/2014/main" id="{349EA955-D125-4426-9C2E-15883B0E9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644900"/>
            <a:ext cx="7585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P1258.WAV">
            <a:hlinkClick r:id="" action="ppaction://media"/>
            <a:extLst>
              <a:ext uri="{FF2B5EF4-FFF2-40B4-BE49-F238E27FC236}">
                <a16:creationId xmlns:a16="http://schemas.microsoft.com/office/drawing/2014/main" id="{B50DB2E6-DEA3-4A39-9962-B78AE26F0CE3}"/>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6915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91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4753">
            <a:extLst>
              <a:ext uri="{FF2B5EF4-FFF2-40B4-BE49-F238E27FC236}">
                <a16:creationId xmlns:a16="http://schemas.microsoft.com/office/drawing/2014/main" id="{E8780579-3B15-4E8F-AF95-C433191BF57B}"/>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1.3.3 结构性特征表示</a:t>
            </a:r>
            <a:endParaRPr lang="en-US" altLang="zh-CN" sz="4000" b="1">
              <a:latin typeface="黑体" panose="02010609060101010101" pitchFamily="49" charset="-122"/>
              <a:ea typeface="黑体" panose="02010609060101010101" pitchFamily="49" charset="-122"/>
            </a:endParaRPr>
          </a:p>
        </p:txBody>
      </p:sp>
      <p:sp>
        <p:nvSpPr>
          <p:cNvPr id="7171" name="文本占位符 74754">
            <a:extLst>
              <a:ext uri="{FF2B5EF4-FFF2-40B4-BE49-F238E27FC236}">
                <a16:creationId xmlns:a16="http://schemas.microsoft.com/office/drawing/2014/main" id="{35F8FD6B-CC58-4764-B14A-57D422DBE59B}"/>
              </a:ext>
            </a:extLst>
          </p:cNvPr>
          <p:cNvSpPr>
            <a:spLocks noGrp="1" noChangeArrowheads="1"/>
          </p:cNvSpPr>
          <p:nvPr>
            <p:ph type="body" idx="1"/>
          </p:nvPr>
        </p:nvSpPr>
        <p:spPr>
          <a:xfrm>
            <a:off x="684213" y="2060575"/>
            <a:ext cx="8135937" cy="4114800"/>
          </a:xfrm>
        </p:spPr>
        <p:txBody>
          <a:bodyPr/>
          <a:lstStyle/>
          <a:p>
            <a:pPr eaLnBrk="1" hangingPunct="1"/>
            <a:r>
              <a:rPr lang="zh-CN" altLang="en-US" sz="2400" b="1">
                <a:latin typeface="宋体" panose="02010600030101010101" pitchFamily="2" charset="-122"/>
              </a:rPr>
              <a:t>在不同对象（object）上做训练时，所得的边缘基（edge basis）非常相似，但对象部分（object parts）和模式（models）完全不同。这样便于图像的准确识别。</a:t>
            </a:r>
          </a:p>
        </p:txBody>
      </p:sp>
      <p:pic>
        <p:nvPicPr>
          <p:cNvPr id="7172" name="图片 74755">
            <a:extLst>
              <a:ext uri="{FF2B5EF4-FFF2-40B4-BE49-F238E27FC236}">
                <a16:creationId xmlns:a16="http://schemas.microsoft.com/office/drawing/2014/main" id="{EA5004E4-8D9F-43A6-80EF-CBEE135A9E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429000"/>
            <a:ext cx="496887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P69.WAV">
            <a:hlinkClick r:id="" action="ppaction://media"/>
            <a:extLst>
              <a:ext uri="{FF2B5EF4-FFF2-40B4-BE49-F238E27FC236}">
                <a16:creationId xmlns:a16="http://schemas.microsoft.com/office/drawing/2014/main" id="{035C7E73-CD18-4563-8325-090B5A992E18}"/>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49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4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75777">
            <a:extLst>
              <a:ext uri="{FF2B5EF4-FFF2-40B4-BE49-F238E27FC236}">
                <a16:creationId xmlns:a16="http://schemas.microsoft.com/office/drawing/2014/main" id="{403F8E17-70AB-433E-9CC7-3432CD8A7CDB}"/>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1.3.3 结构性特征表示</a:t>
            </a:r>
            <a:endParaRPr lang="en-US" altLang="zh-CN" sz="4000" b="1">
              <a:latin typeface="黑体" panose="02010609060101010101" pitchFamily="49" charset="-122"/>
              <a:ea typeface="黑体" panose="02010609060101010101" pitchFamily="49" charset="-122"/>
            </a:endParaRPr>
          </a:p>
        </p:txBody>
      </p:sp>
      <p:sp>
        <p:nvSpPr>
          <p:cNvPr id="8195" name="文本占位符 75778">
            <a:extLst>
              <a:ext uri="{FF2B5EF4-FFF2-40B4-BE49-F238E27FC236}">
                <a16:creationId xmlns:a16="http://schemas.microsoft.com/office/drawing/2014/main" id="{989FEEB0-39DF-490F-83B3-5BFAD7386144}"/>
              </a:ext>
            </a:extLst>
          </p:cNvPr>
          <p:cNvSpPr>
            <a:spLocks noGrp="1" noChangeArrowheads="1"/>
          </p:cNvSpPr>
          <p:nvPr>
            <p:ph type="body" idx="1"/>
          </p:nvPr>
        </p:nvSpPr>
        <p:spPr>
          <a:xfrm>
            <a:off x="468313" y="2133600"/>
            <a:ext cx="8351837" cy="4114800"/>
          </a:xfrm>
        </p:spPr>
        <p:txBody>
          <a:bodyPr/>
          <a:lstStyle/>
          <a:p>
            <a:pPr eaLnBrk="1" hangingPunct="1">
              <a:lnSpc>
                <a:spcPct val="80000"/>
              </a:lnSpc>
            </a:pPr>
            <a:r>
              <a:rPr lang="zh-CN" altLang="en-US" sz="2000" b="1">
                <a:latin typeface="宋体" panose="02010600030101010101" pitchFamily="2" charset="-122"/>
              </a:rPr>
              <a:t>从文本来说，一个</a:t>
            </a:r>
            <a:r>
              <a:rPr lang="zh-CN" altLang="en-US" sz="2000" b="1">
                <a:solidFill>
                  <a:schemeClr val="hlink"/>
                </a:solidFill>
                <a:latin typeface="宋体" panose="02010600030101010101" pitchFamily="2" charset="-122"/>
              </a:rPr>
              <a:t>doc文档</a:t>
            </a:r>
            <a:r>
              <a:rPr lang="zh-CN" altLang="en-US" sz="2000" b="1">
                <a:latin typeface="宋体" panose="02010600030101010101" pitchFamily="2" charset="-122"/>
              </a:rPr>
              <a:t>表示什么意思？描述一件事情，用什么来表示比较合适？</a:t>
            </a:r>
          </a:p>
          <a:p>
            <a:pPr eaLnBrk="1" hangingPunct="1">
              <a:lnSpc>
                <a:spcPct val="80000"/>
              </a:lnSpc>
            </a:pPr>
            <a:endParaRPr lang="zh-CN" altLang="en-US" sz="2000" b="1">
              <a:latin typeface="宋体" panose="02010600030101010101" pitchFamily="2" charset="-122"/>
            </a:endParaRPr>
          </a:p>
          <a:p>
            <a:pPr eaLnBrk="1" hangingPunct="1">
              <a:lnSpc>
                <a:spcPct val="80000"/>
              </a:lnSpc>
              <a:buFont typeface="Wingdings" panose="05000000000000000000" pitchFamily="2" charset="2"/>
              <a:buChar char="Ø"/>
            </a:pPr>
            <a:r>
              <a:rPr lang="zh-CN" altLang="en-US" sz="2000" b="1">
                <a:latin typeface="宋体" panose="02010600030101010101" pitchFamily="2" charset="-122"/>
              </a:rPr>
              <a:t>用一个一个</a:t>
            </a:r>
            <a:r>
              <a:rPr lang="zh-CN" altLang="en-US" sz="2000" b="1">
                <a:solidFill>
                  <a:schemeClr val="hlink"/>
                </a:solidFill>
                <a:latin typeface="宋体" panose="02010600030101010101" pitchFamily="2" charset="-122"/>
              </a:rPr>
              <a:t>字</a:t>
            </a:r>
            <a:r>
              <a:rPr lang="zh-CN" altLang="en-US" sz="2000" b="1">
                <a:latin typeface="宋体" panose="02010600030101010101" pitchFamily="2" charset="-122"/>
              </a:rPr>
              <a:t>嘛? 不是，字是像素级别，应该是</a:t>
            </a:r>
            <a:r>
              <a:rPr lang="zh-CN" altLang="en-US" sz="2000" b="1">
                <a:solidFill>
                  <a:schemeClr val="hlink"/>
                </a:solidFill>
                <a:latin typeface="宋体" panose="02010600030101010101" pitchFamily="2" charset="-122"/>
              </a:rPr>
              <a:t>term（术语</a:t>
            </a:r>
            <a:r>
              <a:rPr lang="en-US" altLang="zh-CN" sz="2000" b="1">
                <a:solidFill>
                  <a:schemeClr val="hlink"/>
                </a:solidFill>
                <a:latin typeface="宋体" panose="02010600030101010101" pitchFamily="2" charset="-122"/>
              </a:rPr>
              <a:t>/</a:t>
            </a:r>
            <a:r>
              <a:rPr lang="zh-CN" altLang="en-US" sz="2000" b="1">
                <a:solidFill>
                  <a:schemeClr val="hlink"/>
                </a:solidFill>
                <a:latin typeface="宋体" panose="02010600030101010101" pitchFamily="2" charset="-122"/>
              </a:rPr>
              <a:t>词组）</a:t>
            </a:r>
            <a:r>
              <a:rPr lang="zh-CN" altLang="en-US" sz="2000" b="1">
                <a:latin typeface="宋体" panose="02010600030101010101" pitchFamily="2" charset="-122"/>
              </a:rPr>
              <a:t>，每个doc都由term构成</a:t>
            </a:r>
            <a:r>
              <a:rPr lang="en-US" altLang="zh-CN" sz="2000" b="1">
                <a:latin typeface="宋体" panose="02010600030101010101" pitchFamily="2" charset="-122"/>
              </a:rPr>
              <a:t>;</a:t>
            </a:r>
          </a:p>
          <a:p>
            <a:pPr eaLnBrk="1" hangingPunct="1">
              <a:lnSpc>
                <a:spcPct val="80000"/>
              </a:lnSpc>
              <a:buFont typeface="Wingdings" panose="05000000000000000000" pitchFamily="2" charset="2"/>
              <a:buChar char="Ø"/>
            </a:pPr>
            <a:r>
              <a:rPr lang="zh-CN" altLang="en-US" sz="2000" b="1">
                <a:latin typeface="宋体" panose="02010600030101010101" pitchFamily="2" charset="-122"/>
              </a:rPr>
              <a:t>这样表示概念的能力就够了嘛，需要再上一步，达到</a:t>
            </a:r>
            <a:r>
              <a:rPr lang="zh-CN" altLang="en-US" sz="2000" b="1">
                <a:solidFill>
                  <a:schemeClr val="hlink"/>
                </a:solidFill>
                <a:latin typeface="宋体" panose="02010600030101010101" pitchFamily="2" charset="-122"/>
              </a:rPr>
              <a:t>topic</a:t>
            </a:r>
            <a:r>
              <a:rPr lang="zh-CN" altLang="en-US" sz="2000" b="1">
                <a:latin typeface="宋体" panose="02010600030101010101" pitchFamily="2" charset="-122"/>
              </a:rPr>
              <a:t>级，有了topic，再到</a:t>
            </a:r>
            <a:r>
              <a:rPr lang="zh-CN" altLang="en-US" sz="2000" b="1">
                <a:solidFill>
                  <a:schemeClr val="hlink"/>
                </a:solidFill>
                <a:latin typeface="宋体" panose="02010600030101010101" pitchFamily="2" charset="-122"/>
              </a:rPr>
              <a:t>doc</a:t>
            </a:r>
            <a:r>
              <a:rPr lang="zh-CN" altLang="en-US" sz="2000" b="1">
                <a:latin typeface="宋体" panose="02010600030101010101" pitchFamily="2" charset="-122"/>
              </a:rPr>
              <a:t>就合理。</a:t>
            </a:r>
          </a:p>
          <a:p>
            <a:pPr eaLnBrk="1" hangingPunct="1">
              <a:lnSpc>
                <a:spcPct val="80000"/>
              </a:lnSpc>
              <a:buFont typeface="Wingdings" panose="05000000000000000000" pitchFamily="2" charset="2"/>
              <a:buChar char="Ø"/>
            </a:pPr>
            <a:r>
              <a:rPr lang="zh-CN" altLang="en-US" sz="2000" b="1">
                <a:latin typeface="宋体" panose="02010600030101010101" pitchFamily="2" charset="-122"/>
              </a:rPr>
              <a:t>但每个层次的数量差距很大，比如</a:t>
            </a:r>
            <a:r>
              <a:rPr lang="zh-CN" altLang="en-US" sz="2000" b="1">
                <a:solidFill>
                  <a:schemeClr val="hlink"/>
                </a:solidFill>
                <a:latin typeface="宋体" panose="02010600030101010101" pitchFamily="2" charset="-122"/>
              </a:rPr>
              <a:t>doc</a:t>
            </a:r>
            <a:r>
              <a:rPr lang="zh-CN" altLang="en-US" sz="2000" b="1">
                <a:latin typeface="宋体" panose="02010600030101010101" pitchFamily="2" charset="-122"/>
              </a:rPr>
              <a:t>表示的概念-&gt; </a:t>
            </a:r>
            <a:r>
              <a:rPr lang="zh-CN" altLang="en-US" sz="2000" b="1">
                <a:solidFill>
                  <a:schemeClr val="hlink"/>
                </a:solidFill>
                <a:latin typeface="宋体" panose="02010600030101010101" pitchFamily="2" charset="-122"/>
              </a:rPr>
              <a:t>topic</a:t>
            </a:r>
            <a:r>
              <a:rPr lang="zh-CN" altLang="en-US" sz="2000" b="1">
                <a:latin typeface="宋体" panose="02010600030101010101" pitchFamily="2" charset="-122"/>
              </a:rPr>
              <a:t> （万量级）-&gt;</a:t>
            </a:r>
            <a:r>
              <a:rPr lang="zh-CN" altLang="en-US" sz="2000" b="1">
                <a:solidFill>
                  <a:schemeClr val="hlink"/>
                </a:solidFill>
                <a:latin typeface="宋体" panose="02010600030101010101" pitchFamily="2" charset="-122"/>
              </a:rPr>
              <a:t>term</a:t>
            </a:r>
            <a:r>
              <a:rPr lang="zh-CN" altLang="en-US" sz="2000" b="1">
                <a:latin typeface="宋体" panose="02010600030101010101" pitchFamily="2" charset="-122"/>
              </a:rPr>
              <a:t>（10万量级）-&gt;</a:t>
            </a:r>
            <a:r>
              <a:rPr lang="zh-CN" altLang="en-US" sz="2000" b="1">
                <a:solidFill>
                  <a:schemeClr val="hlink"/>
                </a:solidFill>
                <a:latin typeface="宋体" panose="02010600030101010101" pitchFamily="2" charset="-122"/>
              </a:rPr>
              <a:t>word</a:t>
            </a:r>
            <a:r>
              <a:rPr lang="zh-CN" altLang="en-US" sz="2000" b="1">
                <a:latin typeface="宋体" panose="02010600030101010101" pitchFamily="2" charset="-122"/>
              </a:rPr>
              <a:t>（百万量级）。</a:t>
            </a:r>
          </a:p>
          <a:p>
            <a:pPr eaLnBrk="1" hangingPunct="1">
              <a:lnSpc>
                <a:spcPct val="80000"/>
              </a:lnSpc>
            </a:pPr>
            <a:endParaRPr lang="zh-CN" altLang="en-US" sz="2000" b="1">
              <a:latin typeface="宋体" panose="02010600030101010101" pitchFamily="2" charset="-122"/>
            </a:endParaRPr>
          </a:p>
          <a:p>
            <a:pPr eaLnBrk="1" hangingPunct="1">
              <a:lnSpc>
                <a:spcPct val="80000"/>
              </a:lnSpc>
            </a:pPr>
            <a:r>
              <a:rPr lang="zh-CN" altLang="en-US" sz="2000" b="1">
                <a:latin typeface="宋体" panose="02010600030101010101" pitchFamily="2" charset="-122"/>
              </a:rPr>
              <a:t>人在看一个doc的时候，眼睛看到的是word，由这些word在大脑里自动切词形成term，在按照概念组织的方式，先验的学习，得到topic，再进行高层次的learning。</a:t>
            </a:r>
          </a:p>
          <a:p>
            <a:pPr eaLnBrk="1" hangingPunct="1">
              <a:lnSpc>
                <a:spcPct val="80000"/>
              </a:lnSpc>
            </a:pPr>
            <a:endParaRPr lang="en-US" altLang="zh-CN" sz="2000">
              <a:latin typeface="宋体" panose="02010600030101010101" pitchFamily="2" charset="-122"/>
            </a:endParaRPr>
          </a:p>
        </p:txBody>
      </p:sp>
      <p:sp>
        <p:nvSpPr>
          <p:cNvPr id="8196" name="矩形 75780">
            <a:extLst>
              <a:ext uri="{FF2B5EF4-FFF2-40B4-BE49-F238E27FC236}">
                <a16:creationId xmlns:a16="http://schemas.microsoft.com/office/drawing/2014/main" id="{82BFAF50-37DD-4099-A3F3-10E9B9441FC8}"/>
              </a:ext>
            </a:extLst>
          </p:cNvPr>
          <p:cNvSpPr>
            <a:spLocks noChangeArrowheads="1"/>
          </p:cNvSpPr>
          <p:nvPr/>
        </p:nvSpPr>
        <p:spPr bwMode="auto">
          <a:xfrm>
            <a:off x="7569200" y="2124075"/>
            <a:ext cx="658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b="1">
                <a:solidFill>
                  <a:srgbClr val="FFFF00"/>
                </a:solidFill>
              </a:rPr>
              <a:t>opic</a:t>
            </a:r>
            <a:endParaRPr lang="en-US" altLang="zh-CN" sz="1800" b="1">
              <a:solidFill>
                <a:srgbClr val="FFFF00"/>
              </a:solidFill>
            </a:endParaRPr>
          </a:p>
        </p:txBody>
      </p:sp>
      <p:pic>
        <p:nvPicPr>
          <p:cNvPr id="5" name="~PP668.WAV">
            <a:hlinkClick r:id="" action="ppaction://media"/>
            <a:extLst>
              <a:ext uri="{FF2B5EF4-FFF2-40B4-BE49-F238E27FC236}">
                <a16:creationId xmlns:a16="http://schemas.microsoft.com/office/drawing/2014/main" id="{E6506A6E-8BF0-42C0-AB88-76F93E1F59BB}"/>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357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35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77825">
            <a:extLst>
              <a:ext uri="{FF2B5EF4-FFF2-40B4-BE49-F238E27FC236}">
                <a16:creationId xmlns:a16="http://schemas.microsoft.com/office/drawing/2014/main" id="{F8EE8DF2-5CE8-465C-9717-42CAD9F4B8ED}"/>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1.3.4 需要有多少个特征</a:t>
            </a:r>
            <a:endParaRPr lang="en-US" altLang="zh-CN" sz="4000" b="1">
              <a:latin typeface="黑体" panose="02010609060101010101" pitchFamily="49" charset="-122"/>
              <a:ea typeface="黑体" panose="02010609060101010101" pitchFamily="49" charset="-122"/>
            </a:endParaRPr>
          </a:p>
        </p:txBody>
      </p:sp>
      <p:sp>
        <p:nvSpPr>
          <p:cNvPr id="9219" name="文本占位符 77826">
            <a:extLst>
              <a:ext uri="{FF2B5EF4-FFF2-40B4-BE49-F238E27FC236}">
                <a16:creationId xmlns:a16="http://schemas.microsoft.com/office/drawing/2014/main" id="{73FDA4A8-DCEC-40EC-9B08-3056EE34A3F1}"/>
              </a:ext>
            </a:extLst>
          </p:cNvPr>
          <p:cNvSpPr>
            <a:spLocks noGrp="1" noChangeArrowheads="1"/>
          </p:cNvSpPr>
          <p:nvPr>
            <p:ph type="body" idx="1"/>
          </p:nvPr>
        </p:nvSpPr>
        <p:spPr>
          <a:xfrm>
            <a:off x="539750" y="2276475"/>
            <a:ext cx="8135938" cy="4114800"/>
          </a:xfrm>
        </p:spPr>
        <p:txBody>
          <a:bodyPr/>
          <a:lstStyle/>
          <a:p>
            <a:pPr eaLnBrk="1" hangingPunct="1">
              <a:lnSpc>
                <a:spcPct val="90000"/>
              </a:lnSpc>
            </a:pPr>
            <a:r>
              <a:rPr lang="zh-CN" altLang="en-US" sz="2800" b="1"/>
              <a:t>需要层次的特征构建，由浅入深，但每一层该有多少个特征呢？</a:t>
            </a:r>
          </a:p>
          <a:p>
            <a:pPr eaLnBrk="1" hangingPunct="1">
              <a:lnSpc>
                <a:spcPct val="90000"/>
              </a:lnSpc>
            </a:pPr>
            <a:endParaRPr lang="zh-CN" altLang="en-US" sz="2800" b="1"/>
          </a:p>
          <a:p>
            <a:pPr eaLnBrk="1" hangingPunct="1">
              <a:lnSpc>
                <a:spcPct val="90000"/>
              </a:lnSpc>
            </a:pPr>
            <a:r>
              <a:rPr lang="zh-CN" altLang="en-US" sz="2800" b="1"/>
              <a:t>任何一种方法，特征越多，给出的参考信息就越多，准确性会得到提升。但</a:t>
            </a:r>
            <a:r>
              <a:rPr lang="zh-CN" altLang="en-US" sz="2800" b="1">
                <a:solidFill>
                  <a:schemeClr val="hlink"/>
                </a:solidFill>
              </a:rPr>
              <a:t>特征多意味着计算复杂，探索的空间大，可以用来训练的数据在每个特征上就会稀疏</a:t>
            </a:r>
            <a:r>
              <a:rPr lang="zh-CN" altLang="en-US" sz="2800" b="1"/>
              <a:t>，都会带来各种问题，并不一定特征越多越好。</a:t>
            </a:r>
          </a:p>
        </p:txBody>
      </p:sp>
      <p:pic>
        <p:nvPicPr>
          <p:cNvPr id="4" name="~PP1215.WAV">
            <a:hlinkClick r:id="" action="ppaction://media"/>
            <a:extLst>
              <a:ext uri="{FF2B5EF4-FFF2-40B4-BE49-F238E27FC236}">
                <a16:creationId xmlns:a16="http://schemas.microsoft.com/office/drawing/2014/main" id="{2A270BF5-098D-491B-9835-2D888555E2A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459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45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76801">
            <a:extLst>
              <a:ext uri="{FF2B5EF4-FFF2-40B4-BE49-F238E27FC236}">
                <a16:creationId xmlns:a16="http://schemas.microsoft.com/office/drawing/2014/main" id="{02DA22A6-83B0-444C-B861-29DE1E437792}"/>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1.3.4 需要有多少个特征</a:t>
            </a:r>
            <a:endParaRPr lang="en-US" altLang="zh-CN" sz="4000" b="1">
              <a:latin typeface="黑体" panose="02010609060101010101" pitchFamily="49" charset="-122"/>
              <a:ea typeface="黑体" panose="02010609060101010101" pitchFamily="49" charset="-122"/>
            </a:endParaRPr>
          </a:p>
        </p:txBody>
      </p:sp>
      <p:pic>
        <p:nvPicPr>
          <p:cNvPr id="10243" name="文本占位符 76803">
            <a:extLst>
              <a:ext uri="{FF2B5EF4-FFF2-40B4-BE49-F238E27FC236}">
                <a16:creationId xmlns:a16="http://schemas.microsoft.com/office/drawing/2014/main" id="{8145E782-8416-499A-9C21-419C918F88F4}"/>
              </a:ext>
            </a:extLst>
          </p:cNvPr>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900113" y="2133600"/>
            <a:ext cx="7343775" cy="4391025"/>
          </a:xfrm>
        </p:spPr>
      </p:pic>
      <p:pic>
        <p:nvPicPr>
          <p:cNvPr id="4" name="~PP1284.WAV">
            <a:hlinkClick r:id="" action="ppaction://media"/>
            <a:extLst>
              <a:ext uri="{FF2B5EF4-FFF2-40B4-BE49-F238E27FC236}">
                <a16:creationId xmlns:a16="http://schemas.microsoft.com/office/drawing/2014/main" id="{CE8A9F2C-8FD0-4597-8F65-C8FE98363150}"/>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312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3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78849">
            <a:extLst>
              <a:ext uri="{FF2B5EF4-FFF2-40B4-BE49-F238E27FC236}">
                <a16:creationId xmlns:a16="http://schemas.microsoft.com/office/drawing/2014/main" id="{51070365-E76A-4154-8741-2B9CAAB3162F}"/>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ea typeface="黑体" panose="02010609060101010101" pitchFamily="49" charset="-122"/>
              </a:rPr>
              <a:t>小 结</a:t>
            </a:r>
          </a:p>
        </p:txBody>
      </p:sp>
      <p:sp>
        <p:nvSpPr>
          <p:cNvPr id="12291" name="文本占位符 78850">
            <a:extLst>
              <a:ext uri="{FF2B5EF4-FFF2-40B4-BE49-F238E27FC236}">
                <a16:creationId xmlns:a16="http://schemas.microsoft.com/office/drawing/2014/main" id="{44C6226C-3B22-4E9F-811D-F12B949A16C5}"/>
              </a:ext>
            </a:extLst>
          </p:cNvPr>
          <p:cNvSpPr>
            <a:spLocks noGrp="1" noChangeArrowheads="1"/>
          </p:cNvSpPr>
          <p:nvPr>
            <p:ph type="body" idx="1"/>
          </p:nvPr>
        </p:nvSpPr>
        <p:spPr>
          <a:xfrm>
            <a:off x="611188" y="2205038"/>
            <a:ext cx="8137525" cy="4114800"/>
          </a:xfrm>
        </p:spPr>
        <p:txBody>
          <a:bodyPr/>
          <a:lstStyle/>
          <a:p>
            <a:pPr eaLnBrk="1" hangingPunct="1">
              <a:lnSpc>
                <a:spcPct val="90000"/>
              </a:lnSpc>
            </a:pPr>
            <a:r>
              <a:rPr lang="zh-CN" altLang="en-US" sz="2800" b="1">
                <a:latin typeface="宋体" panose="02010600030101010101" pitchFamily="2" charset="-122"/>
              </a:rPr>
              <a:t>上面我们谈到为什么会有</a:t>
            </a:r>
            <a:r>
              <a:rPr lang="zh-CN" altLang="en-US" sz="2800" b="1">
                <a:solidFill>
                  <a:schemeClr val="hlink"/>
                </a:solidFill>
                <a:latin typeface="宋体" panose="02010600030101010101" pitchFamily="2" charset="-122"/>
              </a:rPr>
              <a:t>Deep learning</a:t>
            </a:r>
            <a:r>
              <a:rPr lang="zh-CN" altLang="en-US" sz="2800" b="1">
                <a:latin typeface="宋体" panose="02010600030101010101" pitchFamily="2" charset="-122"/>
              </a:rPr>
              <a:t>（让机器自动学习良好的特征，免去人工选取过程。参考人的分层视觉处理系统）。</a:t>
            </a:r>
          </a:p>
          <a:p>
            <a:pPr eaLnBrk="1" hangingPunct="1">
              <a:lnSpc>
                <a:spcPct val="90000"/>
              </a:lnSpc>
            </a:pPr>
            <a:endParaRPr lang="zh-CN" altLang="en-US" sz="2800" b="1">
              <a:latin typeface="宋体" panose="02010600030101010101" pitchFamily="2" charset="-122"/>
            </a:endParaRPr>
          </a:p>
          <a:p>
            <a:pPr eaLnBrk="1" hangingPunct="1">
              <a:lnSpc>
                <a:spcPct val="90000"/>
              </a:lnSpc>
            </a:pPr>
            <a:r>
              <a:rPr lang="zh-CN" altLang="en-US" sz="2800" b="1">
                <a:latin typeface="宋体" panose="02010600030101010101" pitchFamily="2" charset="-122"/>
              </a:rPr>
              <a:t>得到一个结论是</a:t>
            </a:r>
            <a:r>
              <a:rPr lang="zh-CN" altLang="en-US" sz="2800" b="1">
                <a:solidFill>
                  <a:schemeClr val="hlink"/>
                </a:solidFill>
                <a:latin typeface="宋体" panose="02010600030101010101" pitchFamily="2" charset="-122"/>
              </a:rPr>
              <a:t>Deep learning需要多层来获得更抽象的特征表达</a:t>
            </a:r>
            <a:r>
              <a:rPr lang="zh-CN" altLang="en-US" sz="2800" b="1">
                <a:latin typeface="宋体" panose="02010600030101010101" pitchFamily="2" charset="-122"/>
              </a:rPr>
              <a:t>。</a:t>
            </a:r>
          </a:p>
          <a:p>
            <a:pPr eaLnBrk="1" hangingPunct="1">
              <a:lnSpc>
                <a:spcPct val="90000"/>
              </a:lnSpc>
            </a:pPr>
            <a:endParaRPr lang="zh-CN" altLang="en-US" sz="2800" b="1">
              <a:latin typeface="宋体" panose="02010600030101010101" pitchFamily="2" charset="-122"/>
            </a:endParaRPr>
          </a:p>
          <a:p>
            <a:pPr eaLnBrk="1" hangingPunct="1">
              <a:lnSpc>
                <a:spcPct val="90000"/>
              </a:lnSpc>
            </a:pPr>
            <a:r>
              <a:rPr lang="zh-CN" altLang="en-US" sz="2800" b="1">
                <a:latin typeface="宋体" panose="02010600030101010101" pitchFamily="2" charset="-122"/>
              </a:rPr>
              <a:t>多少层才合适呢？用什么架构来建模呢？怎么进行非监督训练呢？</a:t>
            </a:r>
          </a:p>
          <a:p>
            <a:pPr eaLnBrk="1" hangingPunct="1">
              <a:lnSpc>
                <a:spcPct val="90000"/>
              </a:lnSpc>
            </a:pPr>
            <a:endParaRPr lang="zh-CN" altLang="en-US" sz="2800">
              <a:latin typeface="宋体" panose="02010600030101010101" pitchFamily="2" charset="-122"/>
            </a:endParaRPr>
          </a:p>
        </p:txBody>
      </p:sp>
      <p:pic>
        <p:nvPicPr>
          <p:cNvPr id="4" name="~PP295.WAV">
            <a:hlinkClick r:id="" action="ppaction://media"/>
            <a:extLst>
              <a:ext uri="{FF2B5EF4-FFF2-40B4-BE49-F238E27FC236}">
                <a16:creationId xmlns:a16="http://schemas.microsoft.com/office/drawing/2014/main" id="{A0054768-2B7E-406A-8BC4-E85292A5D3F1}"/>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265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26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80897">
            <a:extLst>
              <a:ext uri="{FF2B5EF4-FFF2-40B4-BE49-F238E27FC236}">
                <a16:creationId xmlns:a16="http://schemas.microsoft.com/office/drawing/2014/main" id="{D31EABCC-06B1-4417-A43E-AE105ACCEE47}"/>
              </a:ext>
            </a:extLst>
          </p:cNvPr>
          <p:cNvSpPr>
            <a:spLocks noGrp="1" noChangeArrowheads="1"/>
          </p:cNvSpPr>
          <p:nvPr>
            <p:ph type="title"/>
          </p:nvPr>
        </p:nvSpPr>
        <p:spPr/>
        <p:txBody>
          <a:bodyPr/>
          <a:lstStyle/>
          <a:p>
            <a:pPr eaLnBrk="1" hangingPunct="1"/>
            <a:r>
              <a:rPr lang="en-US" altLang="zh-CN" sz="4000" b="1">
                <a:latin typeface="黑体" panose="02010609060101010101" pitchFamily="49" charset="-122"/>
                <a:ea typeface="黑体" panose="02010609060101010101" pitchFamily="49" charset="-122"/>
              </a:rPr>
              <a:t>1.4 </a:t>
            </a:r>
            <a:r>
              <a:rPr lang="zh-CN" altLang="en-US" sz="4000" b="1">
                <a:latin typeface="黑体" panose="02010609060101010101" pitchFamily="49" charset="-122"/>
                <a:ea typeface="黑体" panose="02010609060101010101" pitchFamily="49" charset="-122"/>
              </a:rPr>
              <a:t>深度学习的基本思想</a:t>
            </a:r>
          </a:p>
        </p:txBody>
      </p:sp>
      <p:sp>
        <p:nvSpPr>
          <p:cNvPr id="13315" name="文本占位符 80898">
            <a:extLst>
              <a:ext uri="{FF2B5EF4-FFF2-40B4-BE49-F238E27FC236}">
                <a16:creationId xmlns:a16="http://schemas.microsoft.com/office/drawing/2014/main" id="{E4D2D73C-4ADA-4B8B-9135-62F3631939BD}"/>
              </a:ext>
            </a:extLst>
          </p:cNvPr>
          <p:cNvSpPr>
            <a:spLocks noGrp="1" noChangeArrowheads="1"/>
          </p:cNvSpPr>
          <p:nvPr>
            <p:ph type="body" idx="1"/>
          </p:nvPr>
        </p:nvSpPr>
        <p:spPr>
          <a:xfrm>
            <a:off x="611188" y="2205038"/>
            <a:ext cx="8064500" cy="4114800"/>
          </a:xfrm>
        </p:spPr>
        <p:txBody>
          <a:bodyPr/>
          <a:lstStyle/>
          <a:p>
            <a:pPr eaLnBrk="1" hangingPunct="1">
              <a:lnSpc>
                <a:spcPct val="80000"/>
              </a:lnSpc>
            </a:pPr>
            <a:r>
              <a:rPr lang="zh-CN" altLang="en-US" sz="2400" b="1">
                <a:latin typeface="宋体" panose="02010600030101010101" pitchFamily="2" charset="-122"/>
              </a:rPr>
              <a:t>对于深度学习来说，其思想就是对堆叠多个层，也就是说</a:t>
            </a:r>
            <a:r>
              <a:rPr lang="zh-CN" altLang="en-US" sz="2400" b="1">
                <a:solidFill>
                  <a:schemeClr val="hlink"/>
                </a:solidFill>
                <a:latin typeface="宋体" panose="02010600030101010101" pitchFamily="2" charset="-122"/>
              </a:rPr>
              <a:t>这一层的输出作为下一层的输入</a:t>
            </a:r>
            <a:r>
              <a:rPr lang="zh-CN" altLang="en-US" sz="2400" b="1">
                <a:latin typeface="宋体" panose="02010600030101010101" pitchFamily="2" charset="-122"/>
              </a:rPr>
              <a:t>。通过这种方式，就可以实现对输入信息进行分级表达了。</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前面假设输出严格地等于输入，这个限制太严格，可以略微放松这个限制，例如</a:t>
            </a:r>
            <a:r>
              <a:rPr lang="zh-CN" altLang="en-US" sz="2400" b="1">
                <a:solidFill>
                  <a:schemeClr val="hlink"/>
                </a:solidFill>
                <a:latin typeface="宋体" panose="02010600030101010101" pitchFamily="2" charset="-122"/>
              </a:rPr>
              <a:t>只要使得输入与输出的差别尽可能地小</a:t>
            </a:r>
            <a:r>
              <a:rPr lang="zh-CN" altLang="en-US" sz="2400" b="1">
                <a:latin typeface="宋体" panose="02010600030101010101" pitchFamily="2" charset="-122"/>
              </a:rPr>
              <a:t>，这个放松会导致另外一类不同的</a:t>
            </a:r>
            <a:r>
              <a:rPr lang="en-US" altLang="zh-CN" sz="2400" b="1">
                <a:solidFill>
                  <a:schemeClr val="hlink"/>
                </a:solidFill>
                <a:latin typeface="宋体" panose="02010600030101010101" pitchFamily="2" charset="-122"/>
              </a:rPr>
              <a:t>Deep Learning</a:t>
            </a:r>
            <a:r>
              <a:rPr lang="zh-CN" altLang="en-US" sz="2400" b="1">
                <a:solidFill>
                  <a:schemeClr val="hlink"/>
                </a:solidFill>
                <a:latin typeface="宋体" panose="02010600030101010101" pitchFamily="2" charset="-122"/>
              </a:rPr>
              <a:t>方法</a:t>
            </a:r>
            <a:r>
              <a:rPr lang="zh-CN" altLang="en-US" sz="2400" b="1">
                <a:latin typeface="宋体" panose="02010600030101010101" pitchFamily="2" charset="-122"/>
              </a:rPr>
              <a:t>。</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上述就是</a:t>
            </a:r>
            <a:r>
              <a:rPr lang="en-US" altLang="zh-CN" sz="2400" b="1">
                <a:latin typeface="宋体" panose="02010600030101010101" pitchFamily="2" charset="-122"/>
              </a:rPr>
              <a:t>Deep Learning</a:t>
            </a:r>
            <a:r>
              <a:rPr lang="zh-CN" altLang="en-US" sz="2400" b="1">
                <a:latin typeface="宋体" panose="02010600030101010101" pitchFamily="2" charset="-122"/>
              </a:rPr>
              <a:t>的基本思想。</a:t>
            </a:r>
          </a:p>
          <a:p>
            <a:pPr eaLnBrk="1" hangingPunct="1">
              <a:lnSpc>
                <a:spcPct val="80000"/>
              </a:lnSpc>
            </a:pPr>
            <a:endParaRPr lang="zh-CN" altLang="en-US" sz="2400">
              <a:latin typeface="宋体" panose="02010600030101010101" pitchFamily="2" charset="-122"/>
            </a:endParaRPr>
          </a:p>
        </p:txBody>
      </p:sp>
      <p:pic>
        <p:nvPicPr>
          <p:cNvPr id="5" name="~PP1524.WAV">
            <a:hlinkClick r:id="" action="ppaction://media"/>
            <a:extLst>
              <a:ext uri="{FF2B5EF4-FFF2-40B4-BE49-F238E27FC236}">
                <a16:creationId xmlns:a16="http://schemas.microsoft.com/office/drawing/2014/main" id="{479F9695-C5B7-473C-8845-A2A8639DC05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203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320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2188</TotalTime>
  <Words>1825</Words>
  <Application>Microsoft Office PowerPoint</Application>
  <PresentationFormat>全屏显示(4:3)</PresentationFormat>
  <Paragraphs>105</Paragraphs>
  <Slides>18</Slides>
  <Notes>2</Notes>
  <HiddenSlides>0</HiddenSlides>
  <MMClips>18</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黑体</vt:lpstr>
      <vt:lpstr>楷体_GB2312</vt:lpstr>
      <vt:lpstr>宋体</vt:lpstr>
      <vt:lpstr>Arial</vt:lpstr>
      <vt:lpstr>Tahoma</vt:lpstr>
      <vt:lpstr>Wingdings</vt:lpstr>
      <vt:lpstr>Blends</vt:lpstr>
      <vt:lpstr>深度学习技术与理论 第一讲 深度学习的演进和基本思想</vt:lpstr>
      <vt:lpstr>1.3.3 结构性特征表示</vt:lpstr>
      <vt:lpstr>1.3.3 结构性特征表示</vt:lpstr>
      <vt:lpstr>1.3.3 结构性特征表示</vt:lpstr>
      <vt:lpstr>1.3.3 结构性特征表示</vt:lpstr>
      <vt:lpstr>1.3.4 需要有多少个特征</vt:lpstr>
      <vt:lpstr>1.3.4 需要有多少个特征</vt:lpstr>
      <vt:lpstr>小 结</vt:lpstr>
      <vt:lpstr>1.4 深度学习的基本思想</vt:lpstr>
      <vt:lpstr>1.4 深度学习的基本思想</vt:lpstr>
      <vt:lpstr>1.5 浅层学习和深度学习</vt:lpstr>
      <vt:lpstr>1.5.1 浅层学习：机器学习第一次浪潮</vt:lpstr>
      <vt:lpstr>1.5.1 浅层学习：机器学习第一次浪潮</vt:lpstr>
      <vt:lpstr>1.5.2 深度学习：机器学习第二次浪潮</vt:lpstr>
      <vt:lpstr>1.5.2 深度学习：机器学习第二次浪潮</vt:lpstr>
      <vt:lpstr>1.5.2 深度学习：机器学习第二次浪潮</vt:lpstr>
      <vt:lpstr>参考资料</vt:lpstr>
      <vt:lpstr>第一讲作业</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微软用户</dc:creator>
  <cp:lastModifiedBy>Tech CNBEST</cp:lastModifiedBy>
  <cp:revision>148</cp:revision>
  <dcterms:created xsi:type="dcterms:W3CDTF">2019-12-17T12:57:04Z</dcterms:created>
  <dcterms:modified xsi:type="dcterms:W3CDTF">2020-03-06T16:32:04Z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